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77" r:id="rId4"/>
    <p:sldId id="278" r:id="rId5"/>
    <p:sldId id="279" r:id="rId6"/>
    <p:sldId id="258" r:id="rId7"/>
    <p:sldId id="260" r:id="rId8"/>
    <p:sldId id="259" r:id="rId9"/>
    <p:sldId id="263" r:id="rId10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69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700" b="1" i="0">
                <a:solidFill>
                  <a:srgbClr val="333333"/>
                </a:solidFill>
                <a:latin typeface="Calibri"/>
                <a:cs typeface="Calibri"/>
              </a:defRPr>
            </a:lvl1pPr>
          </a:lstStyle>
          <a:p>
            <a:pPr marL="1805939" marR="5080" indent="-1793875">
              <a:lnSpc>
                <a:spcPts val="2110"/>
              </a:lnSpc>
              <a:spcBef>
                <a:spcPts val="30"/>
              </a:spcBef>
            </a:pPr>
            <a:r>
              <a:rPr dirty="0"/>
              <a:t>New Mexico </a:t>
            </a:r>
            <a:r>
              <a:rPr spc="10" dirty="0"/>
              <a:t>Wing, </a:t>
            </a:r>
            <a:r>
              <a:rPr spc="-5" dirty="0"/>
              <a:t>Working </a:t>
            </a:r>
            <a:r>
              <a:rPr spc="-20" dirty="0"/>
              <a:t>Together </a:t>
            </a:r>
            <a:r>
              <a:rPr dirty="0"/>
              <a:t>as a </a:t>
            </a:r>
            <a:r>
              <a:rPr spc="-30" dirty="0"/>
              <a:t>Team, </a:t>
            </a:r>
            <a:r>
              <a:rPr spc="-5" dirty="0"/>
              <a:t>in </a:t>
            </a:r>
            <a:r>
              <a:rPr dirty="0"/>
              <a:t>All </a:t>
            </a:r>
            <a:r>
              <a:rPr spc="5" dirty="0"/>
              <a:t>of Our </a:t>
            </a:r>
            <a:r>
              <a:rPr dirty="0"/>
              <a:t>Missions </a:t>
            </a:r>
            <a:r>
              <a:rPr spc="-5" dirty="0"/>
              <a:t>for  </a:t>
            </a:r>
            <a:r>
              <a:rPr spc="5" dirty="0"/>
              <a:t>Our </a:t>
            </a:r>
            <a:r>
              <a:rPr spc="-5" dirty="0"/>
              <a:t>Community, </a:t>
            </a:r>
            <a:r>
              <a:rPr spc="-10" dirty="0"/>
              <a:t>State </a:t>
            </a:r>
            <a:r>
              <a:rPr spc="5" dirty="0"/>
              <a:t>and</a:t>
            </a:r>
            <a:r>
              <a:rPr spc="45" dirty="0"/>
              <a:t> </a:t>
            </a:r>
            <a:r>
              <a:rPr dirty="0"/>
              <a:t>Nation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33333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700" b="1" i="0">
                <a:solidFill>
                  <a:srgbClr val="333333"/>
                </a:solidFill>
                <a:latin typeface="Calibri"/>
                <a:cs typeface="Calibri"/>
              </a:defRPr>
            </a:lvl1pPr>
          </a:lstStyle>
          <a:p>
            <a:pPr marL="1805939" marR="5080" indent="-1793875">
              <a:lnSpc>
                <a:spcPts val="2110"/>
              </a:lnSpc>
              <a:spcBef>
                <a:spcPts val="30"/>
              </a:spcBef>
            </a:pPr>
            <a:r>
              <a:rPr dirty="0"/>
              <a:t>New Mexico </a:t>
            </a:r>
            <a:r>
              <a:rPr spc="10" dirty="0"/>
              <a:t>Wing, </a:t>
            </a:r>
            <a:r>
              <a:rPr spc="-5" dirty="0"/>
              <a:t>Working </a:t>
            </a:r>
            <a:r>
              <a:rPr spc="-20" dirty="0"/>
              <a:t>Together </a:t>
            </a:r>
            <a:r>
              <a:rPr dirty="0"/>
              <a:t>as a </a:t>
            </a:r>
            <a:r>
              <a:rPr spc="-30" dirty="0"/>
              <a:t>Team, </a:t>
            </a:r>
            <a:r>
              <a:rPr spc="-5" dirty="0"/>
              <a:t>in </a:t>
            </a:r>
            <a:r>
              <a:rPr dirty="0"/>
              <a:t>All </a:t>
            </a:r>
            <a:r>
              <a:rPr spc="5" dirty="0"/>
              <a:t>of Our </a:t>
            </a:r>
            <a:r>
              <a:rPr dirty="0"/>
              <a:t>Missions </a:t>
            </a:r>
            <a:r>
              <a:rPr spc="-5" dirty="0"/>
              <a:t>for  </a:t>
            </a:r>
            <a:r>
              <a:rPr spc="5" dirty="0"/>
              <a:t>Our </a:t>
            </a:r>
            <a:r>
              <a:rPr spc="-5" dirty="0"/>
              <a:t>Community, </a:t>
            </a:r>
            <a:r>
              <a:rPr spc="-10" dirty="0"/>
              <a:t>State </a:t>
            </a:r>
            <a:r>
              <a:rPr spc="5" dirty="0"/>
              <a:t>and</a:t>
            </a:r>
            <a:r>
              <a:rPr spc="45" dirty="0"/>
              <a:t> </a:t>
            </a:r>
            <a:r>
              <a:rPr dirty="0"/>
              <a:t>Nation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700" b="1" i="0">
                <a:solidFill>
                  <a:srgbClr val="333333"/>
                </a:solidFill>
                <a:latin typeface="Calibri"/>
                <a:cs typeface="Calibri"/>
              </a:defRPr>
            </a:lvl1pPr>
          </a:lstStyle>
          <a:p>
            <a:pPr marL="1805939" marR="5080" indent="-1793875">
              <a:lnSpc>
                <a:spcPts val="2110"/>
              </a:lnSpc>
              <a:spcBef>
                <a:spcPts val="30"/>
              </a:spcBef>
            </a:pPr>
            <a:r>
              <a:rPr dirty="0"/>
              <a:t>New Mexico </a:t>
            </a:r>
            <a:r>
              <a:rPr spc="10" dirty="0"/>
              <a:t>Wing, </a:t>
            </a:r>
            <a:r>
              <a:rPr spc="-5" dirty="0"/>
              <a:t>Working </a:t>
            </a:r>
            <a:r>
              <a:rPr spc="-20" dirty="0"/>
              <a:t>Together </a:t>
            </a:r>
            <a:r>
              <a:rPr dirty="0"/>
              <a:t>as a </a:t>
            </a:r>
            <a:r>
              <a:rPr spc="-30" dirty="0"/>
              <a:t>Team, </a:t>
            </a:r>
            <a:r>
              <a:rPr spc="-5" dirty="0"/>
              <a:t>in </a:t>
            </a:r>
            <a:r>
              <a:rPr dirty="0"/>
              <a:t>All </a:t>
            </a:r>
            <a:r>
              <a:rPr spc="5" dirty="0"/>
              <a:t>of Our </a:t>
            </a:r>
            <a:r>
              <a:rPr dirty="0"/>
              <a:t>Missions </a:t>
            </a:r>
            <a:r>
              <a:rPr spc="-5" dirty="0"/>
              <a:t>for  </a:t>
            </a:r>
            <a:r>
              <a:rPr spc="5" dirty="0"/>
              <a:t>Our </a:t>
            </a:r>
            <a:r>
              <a:rPr spc="-5" dirty="0"/>
              <a:t>Community, </a:t>
            </a:r>
            <a:r>
              <a:rPr spc="-10" dirty="0"/>
              <a:t>State </a:t>
            </a:r>
            <a:r>
              <a:rPr spc="5" dirty="0"/>
              <a:t>and</a:t>
            </a:r>
            <a:r>
              <a:rPr spc="45" dirty="0"/>
              <a:t> </a:t>
            </a:r>
            <a:r>
              <a:rPr dirty="0"/>
              <a:t>Nation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700" b="1" i="0">
                <a:solidFill>
                  <a:srgbClr val="333333"/>
                </a:solidFill>
                <a:latin typeface="Calibri"/>
                <a:cs typeface="Calibri"/>
              </a:defRPr>
            </a:lvl1pPr>
          </a:lstStyle>
          <a:p>
            <a:pPr marL="1805939" marR="5080" indent="-1793875">
              <a:lnSpc>
                <a:spcPts val="2110"/>
              </a:lnSpc>
              <a:spcBef>
                <a:spcPts val="30"/>
              </a:spcBef>
            </a:pPr>
            <a:r>
              <a:rPr dirty="0"/>
              <a:t>New Mexico </a:t>
            </a:r>
            <a:r>
              <a:rPr spc="10" dirty="0"/>
              <a:t>Wing, </a:t>
            </a:r>
            <a:r>
              <a:rPr spc="-5" dirty="0"/>
              <a:t>Working </a:t>
            </a:r>
            <a:r>
              <a:rPr spc="-20" dirty="0"/>
              <a:t>Together </a:t>
            </a:r>
            <a:r>
              <a:rPr dirty="0"/>
              <a:t>as a </a:t>
            </a:r>
            <a:r>
              <a:rPr spc="-30" dirty="0"/>
              <a:t>Team, </a:t>
            </a:r>
            <a:r>
              <a:rPr spc="-5" dirty="0"/>
              <a:t>in </a:t>
            </a:r>
            <a:r>
              <a:rPr dirty="0"/>
              <a:t>All </a:t>
            </a:r>
            <a:r>
              <a:rPr spc="5" dirty="0"/>
              <a:t>of Our </a:t>
            </a:r>
            <a:r>
              <a:rPr dirty="0"/>
              <a:t>Missions </a:t>
            </a:r>
            <a:r>
              <a:rPr spc="-5" dirty="0"/>
              <a:t>for  </a:t>
            </a:r>
            <a:r>
              <a:rPr spc="5" dirty="0"/>
              <a:t>Our </a:t>
            </a:r>
            <a:r>
              <a:rPr spc="-5" dirty="0"/>
              <a:t>Community, </a:t>
            </a:r>
            <a:r>
              <a:rPr spc="-10" dirty="0"/>
              <a:t>State </a:t>
            </a:r>
            <a:r>
              <a:rPr spc="5" dirty="0"/>
              <a:t>and</a:t>
            </a:r>
            <a:r>
              <a:rPr spc="45" dirty="0"/>
              <a:t> </a:t>
            </a:r>
            <a:r>
              <a:rPr dirty="0"/>
              <a:t>Nation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700" b="1" i="0">
                <a:solidFill>
                  <a:srgbClr val="333333"/>
                </a:solidFill>
                <a:latin typeface="Calibri"/>
                <a:cs typeface="Calibri"/>
              </a:defRPr>
            </a:lvl1pPr>
          </a:lstStyle>
          <a:p>
            <a:pPr marL="1805939" marR="5080" indent="-1793875">
              <a:lnSpc>
                <a:spcPts val="2110"/>
              </a:lnSpc>
              <a:spcBef>
                <a:spcPts val="30"/>
              </a:spcBef>
            </a:pPr>
            <a:r>
              <a:rPr dirty="0"/>
              <a:t>New Mexico </a:t>
            </a:r>
            <a:r>
              <a:rPr spc="10" dirty="0"/>
              <a:t>Wing, </a:t>
            </a:r>
            <a:r>
              <a:rPr spc="-5" dirty="0"/>
              <a:t>Working </a:t>
            </a:r>
            <a:r>
              <a:rPr spc="-20" dirty="0"/>
              <a:t>Together </a:t>
            </a:r>
            <a:r>
              <a:rPr dirty="0"/>
              <a:t>as a </a:t>
            </a:r>
            <a:r>
              <a:rPr spc="-30" dirty="0"/>
              <a:t>Team, </a:t>
            </a:r>
            <a:r>
              <a:rPr spc="-5" dirty="0"/>
              <a:t>in </a:t>
            </a:r>
            <a:r>
              <a:rPr dirty="0"/>
              <a:t>All </a:t>
            </a:r>
            <a:r>
              <a:rPr spc="5" dirty="0"/>
              <a:t>of Our </a:t>
            </a:r>
            <a:r>
              <a:rPr dirty="0"/>
              <a:t>Missions </a:t>
            </a:r>
            <a:r>
              <a:rPr spc="-5" dirty="0"/>
              <a:t>for  </a:t>
            </a:r>
            <a:r>
              <a:rPr spc="5" dirty="0"/>
              <a:t>Our </a:t>
            </a:r>
            <a:r>
              <a:rPr spc="-5" dirty="0"/>
              <a:t>Community, </a:t>
            </a:r>
            <a:r>
              <a:rPr spc="-10" dirty="0"/>
              <a:t>State </a:t>
            </a:r>
            <a:r>
              <a:rPr spc="5" dirty="0"/>
              <a:t>and</a:t>
            </a:r>
            <a:r>
              <a:rPr spc="45" dirty="0"/>
              <a:t> </a:t>
            </a:r>
            <a:r>
              <a:rPr dirty="0"/>
              <a:t>Nation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14300" y="1174326"/>
            <a:ext cx="9829800" cy="639487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78129" y="272486"/>
            <a:ext cx="1228725" cy="10760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34982" y="600559"/>
            <a:ext cx="3988434" cy="589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99566" y="1648183"/>
            <a:ext cx="8859266" cy="34715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33333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142409" y="7070846"/>
            <a:ext cx="6671309" cy="5575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rgbClr val="333333"/>
                </a:solidFill>
                <a:latin typeface="Calibri"/>
                <a:cs typeface="Calibri"/>
              </a:defRPr>
            </a:lvl1pPr>
          </a:lstStyle>
          <a:p>
            <a:pPr marL="1805939" marR="5080" indent="-1793875">
              <a:lnSpc>
                <a:spcPts val="2110"/>
              </a:lnSpc>
              <a:spcBef>
                <a:spcPts val="30"/>
              </a:spcBef>
            </a:pPr>
            <a:r>
              <a:rPr dirty="0"/>
              <a:t>New Mexico </a:t>
            </a:r>
            <a:r>
              <a:rPr spc="10" dirty="0"/>
              <a:t>Wing, </a:t>
            </a:r>
            <a:r>
              <a:rPr spc="-5" dirty="0"/>
              <a:t>Working </a:t>
            </a:r>
            <a:r>
              <a:rPr spc="-20" dirty="0"/>
              <a:t>Together </a:t>
            </a:r>
            <a:r>
              <a:rPr dirty="0"/>
              <a:t>as a </a:t>
            </a:r>
            <a:r>
              <a:rPr spc="-30" dirty="0"/>
              <a:t>Team, </a:t>
            </a:r>
            <a:r>
              <a:rPr spc="-5" dirty="0"/>
              <a:t>in </a:t>
            </a:r>
            <a:r>
              <a:rPr dirty="0"/>
              <a:t>All </a:t>
            </a:r>
            <a:r>
              <a:rPr spc="5" dirty="0"/>
              <a:t>of Our </a:t>
            </a:r>
            <a:r>
              <a:rPr dirty="0"/>
              <a:t>Missions </a:t>
            </a:r>
            <a:r>
              <a:rPr spc="-5" dirty="0"/>
              <a:t>for  </a:t>
            </a:r>
            <a:r>
              <a:rPr spc="5" dirty="0"/>
              <a:t>Our </a:t>
            </a:r>
            <a:r>
              <a:rPr spc="-5" dirty="0"/>
              <a:t>Community, </a:t>
            </a:r>
            <a:r>
              <a:rPr spc="-10" dirty="0"/>
              <a:t>State </a:t>
            </a:r>
            <a:r>
              <a:rPr spc="5" dirty="0"/>
              <a:t>and</a:t>
            </a:r>
            <a:r>
              <a:rPr spc="45" dirty="0"/>
              <a:t> </a:t>
            </a:r>
            <a:r>
              <a:rPr dirty="0"/>
              <a:t>Nation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092993" y="7070846"/>
            <a:ext cx="298450" cy="2895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prevent-getting-sick/cloth-face-cover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prevent-getting-sick/how-covid-spreads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dc.gov/coronavirus/2019-ncov/prevent-getting-sick/cloth-face-cover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prevent-getting-sick/cloth-face-cover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2600" y="2698490"/>
            <a:ext cx="7238778" cy="7367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4700" dirty="0"/>
              <a:t>Masks: Why, When and How</a:t>
            </a:r>
            <a:endParaRPr sz="4700" dirty="0"/>
          </a:p>
        </p:txBody>
      </p:sp>
      <p:sp>
        <p:nvSpPr>
          <p:cNvPr id="3" name="object 3"/>
          <p:cNvSpPr txBox="1"/>
          <p:nvPr/>
        </p:nvSpPr>
        <p:spPr>
          <a:xfrm>
            <a:off x="1143000" y="2698490"/>
            <a:ext cx="8153400" cy="253659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endParaRPr sz="47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endParaRPr sz="3400" dirty="0">
              <a:latin typeface="Calibri"/>
              <a:cs typeface="Calibri"/>
            </a:endParaRPr>
          </a:p>
          <a:p>
            <a:pPr marL="1629410" marR="1628775" algn="ctr">
              <a:lnSpc>
                <a:spcPct val="122400"/>
              </a:lnSpc>
            </a:pPr>
            <a:r>
              <a:rPr lang="en-US" sz="3400" b="1" i="1" spc="10" dirty="0">
                <a:solidFill>
                  <a:srgbClr val="333333"/>
                </a:solidFill>
                <a:latin typeface="Calibri"/>
                <a:cs typeface="Calibri"/>
              </a:rPr>
              <a:t>C/Lt</a:t>
            </a:r>
            <a:r>
              <a:rPr lang="en-US" sz="3400" b="1" i="1" spc="10" dirty="0" smtClean="0">
                <a:solidFill>
                  <a:srgbClr val="333333"/>
                </a:solidFill>
                <a:latin typeface="Calibri"/>
                <a:cs typeface="Calibri"/>
              </a:rPr>
              <a:t>.</a:t>
            </a:r>
            <a:r>
              <a:rPr lang="en-US" sz="3400" b="1" i="1" spc="10" dirty="0">
                <a:solidFill>
                  <a:srgbClr val="333333"/>
                </a:solidFill>
                <a:cs typeface="Calibri"/>
              </a:rPr>
              <a:t> Col </a:t>
            </a:r>
            <a:r>
              <a:rPr lang="en-US" sz="3400" b="1" i="1" spc="10" dirty="0" smtClean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lang="en-US" sz="3400" b="1" i="1" spc="10" dirty="0">
                <a:solidFill>
                  <a:srgbClr val="333333"/>
                </a:solidFill>
                <a:cs typeface="Calibri"/>
              </a:rPr>
              <a:t>Jacquelyn </a:t>
            </a:r>
            <a:r>
              <a:rPr lang="en-US" sz="3400" b="1" i="1" spc="10" dirty="0" smtClean="0">
                <a:solidFill>
                  <a:srgbClr val="333333"/>
                </a:solidFill>
                <a:latin typeface="Calibri"/>
                <a:cs typeface="Calibri"/>
              </a:rPr>
              <a:t>Harsha</a:t>
            </a:r>
            <a:endParaRPr lang="en-US" sz="3400" b="1" i="1" spc="10" dirty="0">
              <a:solidFill>
                <a:srgbClr val="333333"/>
              </a:solidFill>
              <a:latin typeface="Calibri"/>
              <a:cs typeface="Calibri"/>
            </a:endParaRPr>
          </a:p>
          <a:p>
            <a:pPr marL="1629410" marR="1628775" algn="ctr">
              <a:lnSpc>
                <a:spcPct val="122400"/>
              </a:lnSpc>
            </a:pPr>
            <a:r>
              <a:rPr lang="en-US" sz="3400" b="1" i="1" spc="10" dirty="0">
                <a:solidFill>
                  <a:srgbClr val="333333"/>
                </a:solidFill>
                <a:latin typeface="Calibri"/>
                <a:cs typeface="Calibri"/>
              </a:rPr>
              <a:t>SWR Cadet Safety Officer</a:t>
            </a:r>
            <a:endParaRPr sz="3400" dirty="0">
              <a:latin typeface="Calibri"/>
              <a:cs typeface="Calibri"/>
            </a:endParaRPr>
          </a:p>
        </p:txBody>
      </p:sp>
      <p:pic>
        <p:nvPicPr>
          <p:cNvPr id="1026" name="Picture 1" descr="C:\Users\Johns\Downloads\swr_patch_512x515_transparent.png">
            <a:extLst>
              <a:ext uri="{FF2B5EF4-FFF2-40B4-BE49-F238E27FC236}">
                <a16:creationId xmlns:a16="http://schemas.microsoft.com/office/drawing/2014/main" xmlns="" id="{E452B0D0-CAAF-4E3A-A514-202F4DB6C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286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7437" y="533400"/>
            <a:ext cx="5343525" cy="819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5200" dirty="0"/>
              <a:t>Overview</a:t>
            </a:r>
            <a:endParaRPr sz="5200" dirty="0"/>
          </a:p>
        </p:txBody>
      </p:sp>
      <p:pic>
        <p:nvPicPr>
          <p:cNvPr id="6" name="Picture 1" descr="C:\Users\Johns\Downloads\swr_patch_512x515_transparent.png">
            <a:extLst>
              <a:ext uri="{FF2B5EF4-FFF2-40B4-BE49-F238E27FC236}">
                <a16:creationId xmlns:a16="http://schemas.microsoft.com/office/drawing/2014/main" xmlns="" id="{EF1BF354-4203-411F-B039-AA9F4F573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524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64582EC-6443-4980-9519-1A30A86EF8D8}"/>
              </a:ext>
            </a:extLst>
          </p:cNvPr>
          <p:cNvSpPr txBox="1"/>
          <p:nvPr/>
        </p:nvSpPr>
        <p:spPr>
          <a:xfrm>
            <a:off x="1219200" y="2133600"/>
            <a:ext cx="7467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-Why should we wear masks?</a:t>
            </a:r>
          </a:p>
          <a:p>
            <a:endParaRPr lang="en-US" dirty="0"/>
          </a:p>
          <a:p>
            <a:r>
              <a:rPr lang="en-US" dirty="0"/>
              <a:t>-When should we wear masks?</a:t>
            </a:r>
          </a:p>
          <a:p>
            <a:endParaRPr lang="en-US" dirty="0"/>
          </a:p>
          <a:p>
            <a:r>
              <a:rPr lang="en-US" dirty="0"/>
              <a:t>-How should we wear masks?</a:t>
            </a:r>
          </a:p>
          <a:p>
            <a:endParaRPr lang="en-US" dirty="0"/>
          </a:p>
          <a:p>
            <a:r>
              <a:rPr lang="en-US" dirty="0"/>
              <a:t>-What makes a good mask?</a:t>
            </a:r>
          </a:p>
          <a:p>
            <a:endParaRPr lang="en-US" dirty="0"/>
          </a:p>
          <a:p>
            <a:r>
              <a:rPr lang="en-US" dirty="0"/>
              <a:t>-How to clean your own masks</a:t>
            </a:r>
          </a:p>
          <a:p>
            <a:endParaRPr lang="en-US" dirty="0"/>
          </a:p>
          <a:p>
            <a:r>
              <a:rPr lang="en-US" dirty="0"/>
              <a:t>*all information taken from CDC guidelines link: </a:t>
            </a:r>
            <a:r>
              <a:rPr lang="en-US" u="sng" dirty="0">
                <a:hlinkClick r:id="rId3"/>
              </a:rPr>
              <a:t>https://www.cdc.gov/coronavirus/2019-ncov/prevent-getting-sick/cloth-face-cover.html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87C650-8826-4F88-ACA0-C91C98316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533400"/>
            <a:ext cx="5772180" cy="1138773"/>
          </a:xfrm>
        </p:spPr>
        <p:txBody>
          <a:bodyPr/>
          <a:lstStyle/>
          <a:p>
            <a:r>
              <a:rPr lang="en-US" dirty="0"/>
              <a:t>Why should we wear masks?</a:t>
            </a:r>
            <a:br>
              <a:rPr lang="en-US" dirty="0"/>
            </a:br>
            <a:endParaRPr lang="en-US" dirty="0"/>
          </a:p>
        </p:txBody>
      </p:sp>
      <p:pic>
        <p:nvPicPr>
          <p:cNvPr id="9" name="Picture 1" descr="C:\Users\Johns\Downloads\swr_patch_512x515_transparent.png">
            <a:extLst>
              <a:ext uri="{FF2B5EF4-FFF2-40B4-BE49-F238E27FC236}">
                <a16:creationId xmlns:a16="http://schemas.microsoft.com/office/drawing/2014/main" xmlns="" id="{FE41C0DC-6846-4D6A-99FC-7B7282EFA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524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94D7729-4469-4908-8C03-CF619F500FF4}"/>
              </a:ext>
            </a:extLst>
          </p:cNvPr>
          <p:cNvSpPr txBox="1"/>
          <p:nvPr/>
        </p:nvSpPr>
        <p:spPr>
          <a:xfrm>
            <a:off x="381000" y="2895600"/>
            <a:ext cx="8991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-In light of new data about </a:t>
            </a:r>
            <a:r>
              <a:rPr lang="en-US" sz="2800" u="sng" dirty="0">
                <a:hlinkClick r:id="rId3"/>
              </a:rPr>
              <a:t>how COVID-19 spreads</a:t>
            </a:r>
            <a:r>
              <a:rPr lang="en-US" sz="2800" dirty="0"/>
              <a:t>, along with evidence of widespread COVID-19 illness in communities across the country, CDC recommends that people wear a </a:t>
            </a:r>
            <a:r>
              <a:rPr lang="en-US" sz="2800" u="sng" dirty="0">
                <a:hlinkClick r:id="rId4"/>
              </a:rPr>
              <a:t>cloth face covering</a:t>
            </a:r>
            <a:r>
              <a:rPr lang="en-US" sz="2800" dirty="0"/>
              <a:t> to cover their nose and mouth in the community setting. </a:t>
            </a:r>
          </a:p>
          <a:p>
            <a:endParaRPr lang="en-US" sz="2800" dirty="0"/>
          </a:p>
          <a:p>
            <a:r>
              <a:rPr lang="en-US" sz="2800" dirty="0"/>
              <a:t>-This is to protect people around you if you are infected but do not have symptoms.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536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D0B783-8882-4969-8345-49BC6F02A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600559"/>
            <a:ext cx="6705600" cy="1708160"/>
          </a:xfrm>
        </p:spPr>
        <p:txBody>
          <a:bodyPr/>
          <a:lstStyle/>
          <a:p>
            <a:r>
              <a:rPr lang="en-US" dirty="0"/>
              <a:t>-When should we wear masks?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307F9088-2117-4990-9E2E-7CFF28274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209800"/>
            <a:ext cx="82296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457200" indent="-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5000"/>
              <a:buFont typeface="Monotype Sorts"/>
              <a:buChar char="u"/>
              <a:defRPr sz="3200" b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10287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5000"/>
              <a:buFont typeface="Monotype Sorts"/>
              <a:buChar char="u"/>
              <a:defRPr sz="2400" b="1">
                <a:solidFill>
                  <a:schemeClr val="tx1"/>
                </a:solidFill>
                <a:effectLst/>
                <a:latin typeface="+mn-lt"/>
              </a:defRPr>
            </a:lvl2pPr>
            <a:lvl3pPr marL="1600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5000"/>
              <a:buFont typeface="Monotype Sorts"/>
              <a:buChar char="u"/>
              <a:defRPr sz="2000" b="1">
                <a:solidFill>
                  <a:schemeClr val="tx1"/>
                </a:solidFill>
                <a:effectLst/>
                <a:latin typeface="+mn-lt"/>
              </a:defRPr>
            </a:lvl3pPr>
            <a:lvl4pPr marL="2232025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5000"/>
              <a:buFont typeface="Monotype Sorts"/>
              <a:buChar char="u"/>
              <a:defRPr sz="2000" b="1">
                <a:solidFill>
                  <a:schemeClr val="tx1"/>
                </a:solidFill>
                <a:effectLst/>
                <a:latin typeface="+mn-lt"/>
              </a:defRPr>
            </a:lvl4pPr>
            <a:lvl5pPr marL="25749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  <a:lvl6pPr marL="30321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3489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9465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44037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Monotype Sorts"/>
              <a:buNone/>
              <a:defRPr/>
            </a:pPr>
            <a:endParaRPr lang="en-US" altLang="en-US" sz="1800" kern="0" dirty="0">
              <a:solidFill>
                <a:srgbClr val="003399"/>
              </a:solidFill>
              <a:latin typeface="Arial"/>
            </a:endParaRPr>
          </a:p>
          <a:p>
            <a:pPr marL="0" indent="0">
              <a:buNone/>
            </a:pPr>
            <a:r>
              <a:rPr lang="en-US" b="0" dirty="0"/>
              <a:t>-A cloth face covering should be worn whenever people are in a community setting, especially in situations where you may be near people. </a:t>
            </a:r>
            <a:endParaRPr lang="en-US" sz="2400" b="0" dirty="0"/>
          </a:p>
          <a:p>
            <a:pPr marL="0" indent="0">
              <a:buNone/>
            </a:pPr>
            <a:r>
              <a:rPr lang="en-US" b="0" dirty="0"/>
              <a:t>-These settings include grocery stores and pharmacies. These face coverings are not a substitute for social distancing. </a:t>
            </a:r>
            <a:endParaRPr lang="en-US" sz="2400" b="0" dirty="0"/>
          </a:p>
          <a:p>
            <a:pPr marL="0" indent="0">
              <a:buNone/>
            </a:pPr>
            <a:r>
              <a:rPr lang="en-US" b="0" dirty="0"/>
              <a:t>-Cloth face coverings are especially important to wear in public in areas of widespread COVID-19 illness.</a:t>
            </a:r>
            <a:endParaRPr lang="en-US" sz="2400" b="0" dirty="0"/>
          </a:p>
          <a:p>
            <a:pPr marL="0" indent="0">
              <a:buNone/>
            </a:pPr>
            <a:r>
              <a:rPr lang="en-US" sz="2400" dirty="0"/>
              <a:t/>
            </a:r>
            <a:br>
              <a:rPr lang="en-US" sz="2400" dirty="0"/>
            </a:br>
            <a:r>
              <a:rPr lang="en-US" altLang="en-US" sz="2400" b="0" kern="0" dirty="0">
                <a:solidFill>
                  <a:srgbClr val="003399"/>
                </a:solidFill>
                <a:latin typeface="Arial"/>
              </a:rPr>
              <a:t>	</a:t>
            </a:r>
            <a:endParaRPr lang="en-US" altLang="en-US" sz="2000" kern="0" dirty="0">
              <a:solidFill>
                <a:srgbClr val="003399"/>
              </a:solidFill>
              <a:latin typeface="Arial"/>
            </a:endParaRPr>
          </a:p>
        </p:txBody>
      </p:sp>
      <p:pic>
        <p:nvPicPr>
          <p:cNvPr id="5" name="Picture 1" descr="C:\Users\Johns\Downloads\swr_patch_512x515_transparent.png">
            <a:extLst>
              <a:ext uri="{FF2B5EF4-FFF2-40B4-BE49-F238E27FC236}">
                <a16:creationId xmlns:a16="http://schemas.microsoft.com/office/drawing/2014/main" xmlns="" id="{EFDAB7CF-2992-4D2A-AF78-6BEB1D560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524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0022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EE4E9E-F967-4387-A48F-CA5DF359C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00559"/>
            <a:ext cx="6705600" cy="2031325"/>
          </a:xfrm>
        </p:spPr>
        <p:txBody>
          <a:bodyPr/>
          <a:lstStyle/>
          <a:p>
            <a:pPr algn="ctr"/>
            <a:r>
              <a:rPr lang="en-US" sz="4400" dirty="0"/>
              <a:t>How should we wear masks?</a:t>
            </a:r>
            <a:br>
              <a:rPr lang="en-US" sz="4400" dirty="0"/>
            </a:b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xmlns="" id="{F6770A8A-56FF-4C6A-8FBE-33F13B40EFCA}"/>
              </a:ext>
            </a:extLst>
          </p:cNvPr>
          <p:cNvSpPr txBox="1">
            <a:spLocks/>
          </p:cNvSpPr>
          <p:nvPr/>
        </p:nvSpPr>
        <p:spPr>
          <a:xfrm>
            <a:off x="533400" y="1676400"/>
            <a:ext cx="8859266" cy="34715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3000" b="1" i="0">
                <a:solidFill>
                  <a:srgbClr val="333333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kern="0"/>
          </a:p>
        </p:txBody>
      </p:sp>
      <p:pic>
        <p:nvPicPr>
          <p:cNvPr id="6" name="Picture 1" descr="C:\Users\Johns\Downloads\swr_patch_512x515_transparent.png">
            <a:extLst>
              <a:ext uri="{FF2B5EF4-FFF2-40B4-BE49-F238E27FC236}">
                <a16:creationId xmlns:a16="http://schemas.microsoft.com/office/drawing/2014/main" xmlns="" id="{7C895870-EAAE-4D81-AE67-D84DBA35D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524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2EEF2668-A17D-4A01-8141-06166E99D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43773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598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57400" y="685800"/>
            <a:ext cx="6616700" cy="11515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dirty="0"/>
              <a:t>What makes a good mask?</a:t>
            </a:r>
            <a:br>
              <a:rPr lang="en-US" dirty="0"/>
            </a:br>
            <a:endParaRPr spc="-2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1" descr="C:\Users\Johns\Downloads\swr_patch_512x515_transparent.png">
            <a:extLst>
              <a:ext uri="{FF2B5EF4-FFF2-40B4-BE49-F238E27FC236}">
                <a16:creationId xmlns:a16="http://schemas.microsoft.com/office/drawing/2014/main" xmlns="" id="{61558D69-46A1-4A23-A386-15A9425C3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524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2BCA9A4-D0E4-4D7B-919F-D3AADD5A514E}"/>
              </a:ext>
            </a:extLst>
          </p:cNvPr>
          <p:cNvSpPr txBox="1"/>
          <p:nvPr/>
        </p:nvSpPr>
        <p:spPr>
          <a:xfrm>
            <a:off x="1066800" y="2057400"/>
            <a:ext cx="8077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-Masks can be fashioned from household items such as scarves, cloths and even t-shirts. However, recent studies suggest that the higher the thread count, the better the cloth may be as a filter.</a:t>
            </a:r>
          </a:p>
          <a:p>
            <a:endParaRPr lang="en-US" sz="2400" dirty="0"/>
          </a:p>
          <a:p>
            <a:r>
              <a:rPr lang="en-US" sz="2400" dirty="0"/>
              <a:t>-Surgical masks or N-95 masks are not necessary if the recommended 6ft social distancing, and voluntary face coverings are used.</a:t>
            </a:r>
          </a:p>
          <a:p>
            <a:endParaRPr lang="en-US" sz="2400" dirty="0"/>
          </a:p>
          <a:p>
            <a:r>
              <a:rPr lang="en-US" sz="2400" dirty="0"/>
              <a:t>-Masks can also be made out of fabric such as layers of cotton and flannel. 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8000" y="907812"/>
            <a:ext cx="3444875" cy="589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pc="-15" dirty="0"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599566" y="1648183"/>
            <a:ext cx="8859266" cy="839152"/>
          </a:xfrm>
          <a:prstGeom prst="rect">
            <a:avLst/>
          </a:prstGeom>
        </p:spPr>
        <p:txBody>
          <a:bodyPr vert="horz" wrap="square" lIns="0" tIns="373836" rIns="0" bIns="0" rtlCol="0">
            <a:spAutoFit/>
          </a:bodyPr>
          <a:lstStyle/>
          <a:p>
            <a:pPr marL="1619250" marR="5080" indent="-368935">
              <a:lnSpc>
                <a:spcPct val="100000"/>
              </a:lnSpc>
              <a:spcBef>
                <a:spcPts val="100"/>
              </a:spcBef>
            </a:pPr>
            <a:endParaRPr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9203919" y="7070846"/>
            <a:ext cx="186055" cy="28956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z="1700" dirty="0">
                <a:latin typeface="Calibri"/>
                <a:cs typeface="Calibri"/>
              </a:rPr>
              <a:t>7</a:t>
            </a:fld>
            <a:endParaRPr sz="1700">
              <a:latin typeface="Calibri"/>
              <a:cs typeface="Calibri"/>
            </a:endParaRPr>
          </a:p>
        </p:txBody>
      </p:sp>
      <p:pic>
        <p:nvPicPr>
          <p:cNvPr id="9" name="Picture 1" descr="C:\Users\Johns\Downloads\swr_patch_512x515_transparent.png">
            <a:extLst>
              <a:ext uri="{FF2B5EF4-FFF2-40B4-BE49-F238E27FC236}">
                <a16:creationId xmlns:a16="http://schemas.microsoft.com/office/drawing/2014/main" xmlns="" id="{9DF87E5E-BAF2-42C9-8CDA-9869B2159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524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BD1DB7E6-6A57-47CE-8A68-C4F2FFCA4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00100"/>
            <a:ext cx="67056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52600" y="344527"/>
            <a:ext cx="6248400" cy="11515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dirty="0"/>
              <a:t>How to clean your own masks</a:t>
            </a:r>
            <a:br>
              <a:rPr lang="en-US" dirty="0"/>
            </a:br>
            <a:endParaRPr spc="-20" dirty="0"/>
          </a:p>
        </p:txBody>
      </p:sp>
      <p:pic>
        <p:nvPicPr>
          <p:cNvPr id="10" name="Picture 1" descr="C:\Users\Johns\Downloads\swr_patch_512x515_transparent.png">
            <a:extLst>
              <a:ext uri="{FF2B5EF4-FFF2-40B4-BE49-F238E27FC236}">
                <a16:creationId xmlns:a16="http://schemas.microsoft.com/office/drawing/2014/main" xmlns="" id="{2495E9C8-C9B9-4291-80F4-778E2EF89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524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08AF5FB-DD42-44A4-8F43-B2CD0003BD69}"/>
              </a:ext>
            </a:extLst>
          </p:cNvPr>
          <p:cNvSpPr txBox="1"/>
          <p:nvPr/>
        </p:nvSpPr>
        <p:spPr>
          <a:xfrm>
            <a:off x="1828800" y="1981200"/>
            <a:ext cx="70866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(While not on the CDC website, most information is common sense)</a:t>
            </a:r>
          </a:p>
          <a:p>
            <a:endParaRPr lang="en-US" sz="2400" dirty="0"/>
          </a:p>
          <a:p>
            <a:r>
              <a:rPr lang="en-US" sz="2400" dirty="0"/>
              <a:t>-DO NOT: Microwave or bake your masks. This may cause fires.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-DO: Hand wash with soap and water, dry completely before wearing again. Some masks can be machine washed, check label for specific instructions.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9203919" y="7070846"/>
            <a:ext cx="186055" cy="28956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z="1700" dirty="0">
                <a:latin typeface="Calibri"/>
                <a:cs typeface="Calibri"/>
              </a:rPr>
              <a:t>9</a:t>
            </a:fld>
            <a:endParaRPr sz="1700">
              <a:latin typeface="Calibri"/>
              <a:cs typeface="Calibri"/>
            </a:endParaRPr>
          </a:p>
        </p:txBody>
      </p:sp>
      <p:pic>
        <p:nvPicPr>
          <p:cNvPr id="9" name="Picture 1" descr="C:\Users\Johns\Downloads\swr_patch_512x515_transparent.png">
            <a:extLst>
              <a:ext uri="{FF2B5EF4-FFF2-40B4-BE49-F238E27FC236}">
                <a16:creationId xmlns:a16="http://schemas.microsoft.com/office/drawing/2014/main" xmlns="" id="{E3D2B09E-6489-4D29-A654-6EFF087E5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524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7F34E22-32AC-43BD-855D-DFDC67C0DE15}"/>
              </a:ext>
            </a:extLst>
          </p:cNvPr>
          <p:cNvSpPr txBox="1"/>
          <p:nvPr/>
        </p:nvSpPr>
        <p:spPr>
          <a:xfrm>
            <a:off x="1143000" y="2057400"/>
            <a:ext cx="7924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-Why should we wear masks?</a:t>
            </a:r>
          </a:p>
          <a:p>
            <a:endParaRPr lang="en-US" dirty="0"/>
          </a:p>
          <a:p>
            <a:r>
              <a:rPr lang="en-US" dirty="0"/>
              <a:t>-When should we wear masks?</a:t>
            </a:r>
          </a:p>
          <a:p>
            <a:endParaRPr lang="en-US" dirty="0"/>
          </a:p>
          <a:p>
            <a:r>
              <a:rPr lang="en-US" dirty="0"/>
              <a:t>-How should we wear masks?</a:t>
            </a:r>
          </a:p>
          <a:p>
            <a:endParaRPr lang="en-US" dirty="0"/>
          </a:p>
          <a:p>
            <a:r>
              <a:rPr lang="en-US" dirty="0"/>
              <a:t>-What makes a good mask?</a:t>
            </a:r>
          </a:p>
          <a:p>
            <a:endParaRPr lang="en-US" dirty="0"/>
          </a:p>
          <a:p>
            <a:r>
              <a:rPr lang="en-US" dirty="0"/>
              <a:t>-How to clean your own masks</a:t>
            </a:r>
          </a:p>
          <a:p>
            <a:endParaRPr lang="en-US" dirty="0"/>
          </a:p>
          <a:p>
            <a:r>
              <a:rPr lang="en-US" dirty="0"/>
              <a:t>*all information taken from CDC guidelines link: </a:t>
            </a:r>
            <a:r>
              <a:rPr lang="en-US" u="sng" dirty="0">
                <a:hlinkClick r:id="rId3"/>
              </a:rPr>
              <a:t>https://www.cdc.gov/coronavirus/2019-ncov/prevent-getting-sick/cloth-face-cover.html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A44E3CD-91E8-4D09-8D1F-95AEE4A3408B}"/>
              </a:ext>
            </a:extLst>
          </p:cNvPr>
          <p:cNvSpPr txBox="1"/>
          <p:nvPr/>
        </p:nvSpPr>
        <p:spPr>
          <a:xfrm>
            <a:off x="2895600" y="595086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</TotalTime>
  <Words>352</Words>
  <Application>Microsoft Office PowerPoint</Application>
  <PresentationFormat>Custom</PresentationFormat>
  <Paragraphs>60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Monotype Sorts</vt:lpstr>
      <vt:lpstr>Office Theme</vt:lpstr>
      <vt:lpstr>Masks: Why, When and How</vt:lpstr>
      <vt:lpstr>Overview</vt:lpstr>
      <vt:lpstr>Why should we wear masks? </vt:lpstr>
      <vt:lpstr>-When should we wear masks? </vt:lpstr>
      <vt:lpstr>How should we wear masks? </vt:lpstr>
      <vt:lpstr>What makes a good mask? </vt:lpstr>
      <vt:lpstr>PowerPoint Presentation</vt:lpstr>
      <vt:lpstr>How to clean your own masks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Southwest Region</dc:title>
  <dc:creator>John Kruger</dc:creator>
  <cp:lastModifiedBy>Robert Castle</cp:lastModifiedBy>
  <cp:revision>17</cp:revision>
  <dcterms:created xsi:type="dcterms:W3CDTF">2020-03-18T03:19:32Z</dcterms:created>
  <dcterms:modified xsi:type="dcterms:W3CDTF">2020-04-30T16:01:05Z</dcterms:modified>
</cp:coreProperties>
</file>