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18"/>
  </p:notesMasterIdLst>
  <p:sldIdLst>
    <p:sldId id="260" r:id="rId6"/>
    <p:sldId id="259" r:id="rId7"/>
    <p:sldId id="270" r:id="rId8"/>
    <p:sldId id="271" r:id="rId9"/>
    <p:sldId id="272" r:id="rId10"/>
    <p:sldId id="274" r:id="rId11"/>
    <p:sldId id="273" r:id="rId12"/>
    <p:sldId id="275" r:id="rId13"/>
    <p:sldId id="269" r:id="rId14"/>
    <p:sldId id="276" r:id="rId15"/>
    <p:sldId id="278" r:id="rId16"/>
    <p:sldId id="27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7823"/>
    <a:srgbClr val="00503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8530" autoAdjust="0"/>
  </p:normalViewPr>
  <p:slideViewPr>
    <p:cSldViewPr snapToGrid="0" snapToObjects="1">
      <p:cViewPr>
        <p:scale>
          <a:sx n="100" d="100"/>
          <a:sy n="100" d="100"/>
        </p:scale>
        <p:origin x="-180" y="5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3180"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D7DDC-2F5F-4780-B121-CCED2D16671F}" type="datetimeFigureOut">
              <a:rPr lang="en-US" smtClean="0"/>
              <a:pPr/>
              <a:t>4/4/2016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09505-17FE-45EF-950C-39A45E853A51}" type="slidenum">
              <a:rPr lang="en-US" smtClean="0"/>
              <a:pPr/>
              <a:t>‹#›</a:t>
            </a:fld>
            <a:endParaRPr lang="en-US"/>
          </a:p>
        </p:txBody>
      </p:sp>
    </p:spTree>
    <p:extLst>
      <p:ext uri="{BB962C8B-B14F-4D97-AF65-F5344CB8AC3E}">
        <p14:creationId xmlns:p14="http://schemas.microsoft.com/office/powerpoint/2010/main" xmlns="" val="342345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We</a:t>
            </a:r>
            <a:r>
              <a:rPr lang="en-US" baseline="0" dirty="0" smtClean="0"/>
              <a:t> need m</a:t>
            </a:r>
            <a:r>
              <a:rPr lang="en-US" dirty="0" smtClean="0"/>
              <a:t>uch more than “eyes on the road, hands on the wheel” when driving. We also need our minds on driving. Because hands-free is not risk-free.</a:t>
            </a:r>
          </a:p>
          <a:p>
            <a:pPr>
              <a:defRPr/>
            </a:pPr>
            <a:endParaRPr lang="en-US" dirty="0" smtClean="0"/>
          </a:p>
          <a:p>
            <a:pPr>
              <a:defRPr/>
            </a:pPr>
            <a:r>
              <a:rPr lang="en-US" dirty="0" smtClean="0"/>
              <a:t>But a National Safety Council survey found that </a:t>
            </a:r>
            <a:r>
              <a:rPr lang="en-US" dirty="0" smtClean="0">
                <a:effectLst/>
              </a:rPr>
              <a:t>80% of American drivers mistakenly believe hands-free devices are safer than using a handheld phone.</a:t>
            </a:r>
            <a:endParaRPr lang="en-US" dirty="0" smtClean="0"/>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Today we’ll talk about the distraction risks of talking on cell phones, including the mental distraction of talking on phones handheld and hands-free, because people are less likely to be aware of that distraction risk.</a:t>
            </a:r>
            <a:endParaRPr lang="en-US" dirty="0" smtClean="0">
              <a:latin typeface="Arial" pitchFamily="34" charset="0"/>
              <a:ea typeface="ＭＳ Ｐゴシック"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6F09505-17FE-45EF-950C-39A45E853A51}" type="slidenum">
              <a:rPr lang="en-US" smtClean="0"/>
              <a:pPr/>
              <a:t>1</a:t>
            </a:fld>
            <a:endParaRPr lang="en-US"/>
          </a:p>
        </p:txBody>
      </p:sp>
    </p:spTree>
    <p:extLst>
      <p:ext uri="{BB962C8B-B14F-4D97-AF65-F5344CB8AC3E}">
        <p14:creationId xmlns:p14="http://schemas.microsoft.com/office/powerpoint/2010/main" xmlns="" val="340917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ringing of a phone or pinging of a text creates irresistible urges for many people to answer the call, read the message or respond. </a:t>
            </a:r>
          </a:p>
          <a:p>
            <a:r>
              <a:rPr lang="en-US" sz="1200" b="0" i="0" u="none" strike="noStrike" kern="1200" baseline="0" dirty="0" smtClean="0">
                <a:solidFill>
                  <a:schemeClr val="tx1"/>
                </a:solidFill>
                <a:latin typeface="+mn-lt"/>
                <a:ea typeface="+mn-ea"/>
                <a:cs typeface="+mn-cs"/>
              </a:rPr>
              <a:t>Here are tips to avoid these temptations.</a:t>
            </a:r>
          </a:p>
        </p:txBody>
      </p:sp>
      <p:sp>
        <p:nvSpPr>
          <p:cNvPr id="4" name="Slide Number Placeholder 3"/>
          <p:cNvSpPr>
            <a:spLocks noGrp="1"/>
          </p:cNvSpPr>
          <p:nvPr>
            <p:ph type="sldNum" sz="quarter" idx="10"/>
          </p:nvPr>
        </p:nvSpPr>
        <p:spPr/>
        <p:txBody>
          <a:bodyPr/>
          <a:lstStyle/>
          <a:p>
            <a:fld id="{96F09505-17FE-45EF-950C-39A45E853A51}" type="slidenum">
              <a:rPr lang="en-US" smtClean="0"/>
              <a:pPr/>
              <a:t>10</a:t>
            </a:fld>
            <a:endParaRPr lang="en-US"/>
          </a:p>
        </p:txBody>
      </p:sp>
    </p:spTree>
    <p:extLst>
      <p:ext uri="{BB962C8B-B14F-4D97-AF65-F5344CB8AC3E}">
        <p14:creationId xmlns:p14="http://schemas.microsoft.com/office/powerpoint/2010/main" xmlns="" val="3374845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ringing of a phone or pinging of a text creates irresistible urges for many people to answer the call, read the message or respond. </a:t>
            </a:r>
          </a:p>
          <a:p>
            <a:r>
              <a:rPr lang="en-US" sz="1200" b="0" i="0" u="none" strike="noStrike" kern="1200" baseline="0" dirty="0" smtClean="0">
                <a:solidFill>
                  <a:schemeClr val="tx1"/>
                </a:solidFill>
                <a:latin typeface="+mn-lt"/>
                <a:ea typeface="+mn-ea"/>
                <a:cs typeface="+mn-cs"/>
              </a:rPr>
              <a:t>Here are tips to avoid these temptations.</a:t>
            </a:r>
          </a:p>
        </p:txBody>
      </p:sp>
      <p:sp>
        <p:nvSpPr>
          <p:cNvPr id="4" name="Slide Number Placeholder 3"/>
          <p:cNvSpPr>
            <a:spLocks noGrp="1"/>
          </p:cNvSpPr>
          <p:nvPr>
            <p:ph type="sldNum" sz="quarter" idx="10"/>
          </p:nvPr>
        </p:nvSpPr>
        <p:spPr/>
        <p:txBody>
          <a:bodyPr/>
          <a:lstStyle/>
          <a:p>
            <a:fld id="{96F09505-17FE-45EF-950C-39A45E853A51}" type="slidenum">
              <a:rPr lang="en-US" smtClean="0"/>
              <a:pPr/>
              <a:t>11</a:t>
            </a:fld>
            <a:endParaRPr lang="en-US"/>
          </a:p>
        </p:txBody>
      </p:sp>
    </p:spTree>
    <p:extLst>
      <p:ext uri="{BB962C8B-B14F-4D97-AF65-F5344CB8AC3E}">
        <p14:creationId xmlns:p14="http://schemas.microsoft.com/office/powerpoint/2010/main" xmlns="" val="337484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ringing of a phone or pinging of a text creates irresistible urges for many people to answer the call, read the message or respond. </a:t>
            </a:r>
          </a:p>
          <a:p>
            <a:r>
              <a:rPr lang="en-US" sz="1200" b="0" i="0" u="none" strike="noStrike" kern="1200" baseline="0" dirty="0" smtClean="0">
                <a:solidFill>
                  <a:schemeClr val="tx1"/>
                </a:solidFill>
                <a:latin typeface="+mn-lt"/>
                <a:ea typeface="+mn-ea"/>
                <a:cs typeface="+mn-cs"/>
              </a:rPr>
              <a:t>Here are tips to avoid these temptations.</a:t>
            </a:r>
          </a:p>
        </p:txBody>
      </p:sp>
      <p:sp>
        <p:nvSpPr>
          <p:cNvPr id="4" name="Slide Number Placeholder 3"/>
          <p:cNvSpPr>
            <a:spLocks noGrp="1"/>
          </p:cNvSpPr>
          <p:nvPr>
            <p:ph type="sldNum" sz="quarter" idx="10"/>
          </p:nvPr>
        </p:nvSpPr>
        <p:spPr/>
        <p:txBody>
          <a:bodyPr/>
          <a:lstStyle/>
          <a:p>
            <a:fld id="{96F09505-17FE-45EF-950C-39A45E853A51}" type="slidenum">
              <a:rPr lang="en-US" smtClean="0"/>
              <a:pPr/>
              <a:t>12</a:t>
            </a:fld>
            <a:endParaRPr lang="en-US"/>
          </a:p>
        </p:txBody>
      </p:sp>
    </p:spTree>
    <p:extLst>
      <p:ext uri="{BB962C8B-B14F-4D97-AF65-F5344CB8AC3E}">
        <p14:creationId xmlns:p14="http://schemas.microsoft.com/office/powerpoint/2010/main" xmlns="" val="337484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latin typeface="Arial" pitchFamily="34" charset="0"/>
                <a:ea typeface="ＭＳ Ｐゴシック" pitchFamily="34" charset="-128"/>
              </a:rPr>
              <a:t>Driving is actually the most dangerous activity that we are regularly involved in.</a:t>
            </a:r>
          </a:p>
          <a:p>
            <a:pPr eaLnBrk="1" hangingPunct="1"/>
            <a:endParaRPr lang="en-US" baseline="0"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According </a:t>
            </a:r>
            <a:r>
              <a:rPr lang="en-US" baseline="0" dirty="0" smtClean="0">
                <a:latin typeface="Arial" pitchFamily="34" charset="0"/>
                <a:ea typeface="ＭＳ Ｐゴシック" pitchFamily="34" charset="-128"/>
              </a:rPr>
              <a:t>to this CDC chart (Centers for Disease Control and Prevention), c</a:t>
            </a:r>
            <a:r>
              <a:rPr lang="en-US" dirty="0" smtClean="0">
                <a:latin typeface="Arial" pitchFamily="34" charset="0"/>
                <a:ea typeface="ＭＳ Ｐゴシック" pitchFamily="34" charset="-128"/>
              </a:rPr>
              <a:t>ar</a:t>
            </a:r>
            <a:r>
              <a:rPr lang="en-US" baseline="0" dirty="0" smtClean="0">
                <a:latin typeface="Arial" pitchFamily="34" charset="0"/>
                <a:ea typeface="ＭＳ Ｐゴシック" pitchFamily="34" charset="-128"/>
              </a:rPr>
              <a:t> crashes are the #1 cause of death due to injury throughout our lives. Car crashes kill more people across all ages than other causes of injury. Although unintentional poisonings are now a leading cause of death from ages 25-64, car crashes are the #2 cause of death during those ages, and across the lifetime car crashes rank #1.</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They rank #1 among all causes of death for teens. </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These are preventable deaths that didn’t have to happen. This is why it’s important to seriously address all the leading causes of crashes</a:t>
            </a:r>
            <a:r>
              <a:rPr lang="en-US" baseline="0" dirty="0" smtClean="0">
                <a:latin typeface="+mn-lt"/>
                <a:ea typeface="+mn-ea"/>
              </a:rPr>
              <a:t>.</a:t>
            </a:r>
            <a:endParaRPr lang="en-US" baseline="0" dirty="0" smtClean="0">
              <a:latin typeface="Arial" pitchFamily="34" charset="0"/>
              <a:ea typeface="ＭＳ Ｐゴシック" pitchFamily="34" charset="-128"/>
            </a:endParaRPr>
          </a:p>
          <a:p>
            <a:pPr eaLnBrk="1" hangingPunct="1"/>
            <a:endParaRPr lang="en-US" baseline="0"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96F09505-17FE-45EF-950C-39A45E853A51}" type="slidenum">
              <a:rPr lang="en-US" smtClean="0"/>
              <a:pPr/>
              <a:t>2</a:t>
            </a:fld>
            <a:endParaRPr lang="en-US"/>
          </a:p>
        </p:txBody>
      </p:sp>
    </p:spTree>
    <p:extLst>
      <p:ext uri="{BB962C8B-B14F-4D97-AF65-F5344CB8AC3E}">
        <p14:creationId xmlns:p14="http://schemas.microsoft.com/office/powerpoint/2010/main" xmlns="" val="111315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latin typeface="Arial" pitchFamily="34" charset="0"/>
                <a:ea typeface="ＭＳ Ｐゴシック" pitchFamily="34" charset="-128"/>
              </a:rPr>
              <a:t>Although we might hear about other causes of death in the workplace more often, driving on the job can be dangerous. Vehicle crashes – trucks, cars, etc. are the #1 cause of workplace death.</a:t>
            </a:r>
          </a:p>
          <a:p>
            <a:pPr eaLnBrk="1" hangingPunct="1"/>
            <a:endParaRPr lang="en-US" baseline="0"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96F09505-17FE-45EF-950C-39A45E853A51}" type="slidenum">
              <a:rPr lang="en-US" smtClean="0"/>
              <a:pPr/>
              <a:t>3</a:t>
            </a:fld>
            <a:endParaRPr lang="en-US"/>
          </a:p>
        </p:txBody>
      </p:sp>
    </p:spTree>
    <p:extLst>
      <p:ext uri="{BB962C8B-B14F-4D97-AF65-F5344CB8AC3E}">
        <p14:creationId xmlns:p14="http://schemas.microsoft.com/office/powerpoint/2010/main" xmlns="" val="111315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34" charset="-128"/>
              </a:rPr>
              <a:t>People may think that vehicle problems </a:t>
            </a:r>
            <a:r>
              <a:rPr lang="en-US" baseline="0" dirty="0" smtClean="0">
                <a:latin typeface="Arial" pitchFamily="34" charset="0"/>
                <a:ea typeface="ＭＳ Ｐゴシック" pitchFamily="34" charset="-128"/>
              </a:rPr>
              <a:t>like tire maintenance issues, or the environment like weather and road condition, are factors in most crashes. The fact is, the vast majority of the time, driver error is the cause of crashes. In early 2015, NHTSA released findings that vehicle and environmental factors are the problem only 4% of the time. Driver error is the cause of crashes 96% of the time.</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Crashes due to distractions are a common driver error.</a:t>
            </a:r>
          </a:p>
          <a:p>
            <a:pPr eaLnBrk="1" hangingPunct="1"/>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Although drivers do many distracting things while driving, cell phones are a leading distraction </a:t>
            </a:r>
            <a:r>
              <a:rPr lang="en-US" sz="1200" b="0" i="0" u="none" strike="noStrike" kern="1200" baseline="0" dirty="0" smtClean="0">
                <a:solidFill>
                  <a:schemeClr val="tx1"/>
                </a:solidFill>
                <a:latin typeface="+mn-lt"/>
                <a:ea typeface="+mn-ea"/>
                <a:cs typeface="+mn-cs"/>
              </a:rPr>
              <a:t>due to their level of risk and because so many drivers use them for long periods at a time each day.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Studies have shown that drivers using handheld and hands-free cell phones are four times as likely to crash.</a:t>
            </a:r>
            <a:endParaRPr lang="en-US" baseline="0"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96F09505-17FE-45EF-950C-39A45E853A51}" type="slidenum">
              <a:rPr lang="en-US" smtClean="0"/>
              <a:pPr/>
              <a:t>4</a:t>
            </a:fld>
            <a:endParaRPr lang="en-US"/>
          </a:p>
        </p:txBody>
      </p:sp>
    </p:spTree>
    <p:extLst>
      <p:ext uri="{BB962C8B-B14F-4D97-AF65-F5344CB8AC3E}">
        <p14:creationId xmlns:p14="http://schemas.microsoft.com/office/powerpoint/2010/main" xmlns="" val="111315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numbers of drivers using phones behind</a:t>
            </a:r>
            <a:r>
              <a:rPr lang="en-US" baseline="0" dirty="0" smtClean="0"/>
              <a:t> the wheel </a:t>
            </a:r>
            <a:r>
              <a:rPr lang="en-US" dirty="0" smtClean="0"/>
              <a:t>come from observations that </a:t>
            </a:r>
            <a:r>
              <a:rPr lang="en-US" baseline="0" dirty="0" smtClean="0">
                <a:latin typeface="Arial" pitchFamily="34" charset="0"/>
                <a:ea typeface="ＭＳ Ｐゴシック" pitchFamily="34" charset="-128"/>
              </a:rPr>
              <a:t>the National Highway Transportation Safety Administration</a:t>
            </a:r>
            <a:r>
              <a:rPr lang="en-US" dirty="0" smtClean="0"/>
              <a:t> does annually at intersections. The most re</a:t>
            </a:r>
            <a:r>
              <a:rPr lang="en-US" baseline="0" dirty="0" smtClean="0"/>
              <a:t>cent available estimates are from 2013. NHTSA found that 9% of drivers are talking on cell phones at any daylight moment. This is a large number of drivers.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latin typeface="Arial" pitchFamily="34" charset="0"/>
                <a:ea typeface="ＭＳ Ｐゴシック" pitchFamily="34" charset="-128"/>
              </a:rPr>
              <a:t>Drivers are aware when they are visually or manually</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distracted, like when turning to reach for something in the back seat. So drivers tend to limit how</a:t>
            </a:r>
            <a:r>
              <a:rPr lang="en-US" baseline="0" dirty="0" smtClean="0">
                <a:latin typeface="Arial" pitchFamily="34" charset="0"/>
                <a:ea typeface="ＭＳ Ｐゴシック" pitchFamily="34" charset="-128"/>
              </a:rPr>
              <a:t> often and for how long they do these distractions while driving.</a:t>
            </a:r>
            <a:r>
              <a:rPr lang="en-US" dirty="0" smtClean="0">
                <a:latin typeface="Arial" pitchFamily="34" charset="0"/>
                <a:ea typeface="ＭＳ Ｐゴシック" pitchFamily="34" charset="-128"/>
              </a:rPr>
              <a:t>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Unfortunately drivers tend to not be aware when they are mentally</a:t>
            </a:r>
            <a:r>
              <a:rPr lang="en-US" baseline="0" dirty="0" smtClean="0">
                <a:latin typeface="Arial" pitchFamily="34" charset="0"/>
                <a:ea typeface="ＭＳ Ｐゴシック" pitchFamily="34" charset="-128"/>
              </a:rPr>
              <a:t> distracted (also called cognitively distracted), like when talking on a phone, so the distraction lasts longer because the driver does not stop.</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This is why we focus so much on preventing cell phone distraction. </a:t>
            </a:r>
          </a:p>
          <a:p>
            <a:pPr eaLnBrk="1" hangingPunct="1"/>
            <a:endParaRPr lang="en-US" baseline="0" dirty="0" smtClean="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503A"/>
                </a:solidFill>
              </a:rPr>
              <a:t>The National Safety Council estimates that cell phone use is involved in about 26% of all car crashes.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503A"/>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Are you surprised that cell phones could be involved in so many crashes? The NSC estimate is determined from the crash risk of using cell phones, and the large number of people using phones while driving. The estimate includes all crashes -- property damage crashes like fender benders, more serious property damage crashes, as well as injury and fatal crashes.</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The risk of crashing while talking on a cell phone was found in two different studies – one in Australia and one in Canada. Both found the same result. Researchers studied drivers who had been in injury crashes severe enough to go to the emergency room, and drivers who were in property damage crashes.</a:t>
            </a:r>
            <a:endParaRPr lang="en-US" sz="1200" dirty="0" smtClean="0">
              <a:solidFill>
                <a:srgbClr val="00503A"/>
              </a:solidFill>
            </a:endParaRPr>
          </a:p>
          <a:p>
            <a:endParaRPr lang="en-US" sz="1200" dirty="0" smtClean="0">
              <a:solidFill>
                <a:srgbClr val="00503A"/>
              </a:solidFill>
            </a:endParaRPr>
          </a:p>
          <a:p>
            <a:r>
              <a:rPr lang="en-US" sz="1200" dirty="0" smtClean="0">
                <a:solidFill>
                  <a:srgbClr val="00503A"/>
                </a:solidFill>
              </a:rPr>
              <a:t>The risk of crash is four times as likely when using phones while driving – handheld or hands-free</a:t>
            </a:r>
          </a:p>
        </p:txBody>
      </p:sp>
      <p:sp>
        <p:nvSpPr>
          <p:cNvPr id="4" name="Slide Number Placeholder 3"/>
          <p:cNvSpPr>
            <a:spLocks noGrp="1"/>
          </p:cNvSpPr>
          <p:nvPr>
            <p:ph type="sldNum" sz="quarter" idx="10"/>
          </p:nvPr>
        </p:nvSpPr>
        <p:spPr/>
        <p:txBody>
          <a:bodyPr/>
          <a:lstStyle/>
          <a:p>
            <a:fld id="{96F09505-17FE-45EF-950C-39A45E853A51}" type="slidenum">
              <a:rPr lang="en-US" smtClean="0"/>
              <a:pPr/>
              <a:t>5</a:t>
            </a:fld>
            <a:endParaRPr lang="en-US"/>
          </a:p>
        </p:txBody>
      </p:sp>
    </p:spTree>
    <p:extLst>
      <p:ext uri="{BB962C8B-B14F-4D97-AF65-F5344CB8AC3E}">
        <p14:creationId xmlns:p14="http://schemas.microsoft.com/office/powerpoint/2010/main" xmlns="" val="111315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latin typeface="Arial" pitchFamily="34" charset="0"/>
                <a:ea typeface="ＭＳ Ｐゴシック" pitchFamily="34" charset="-128"/>
              </a:rPr>
              <a:t>NSC compiled the results of more than 30 research studies that looked at drivers using both handheld and hands-free phones. There was no safety benefit to using hands-free devices.</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If you would like more information about mental distraction, visit:</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Understanding the Distracted Brain white paper: http://www.nsc.org/DistractedDrivingDocuments/Cognitive-Distraction-White-Paper.pdf</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Multi-Tasking Lie </a:t>
            </a:r>
            <a:r>
              <a:rPr lang="en-US" baseline="0" dirty="0" err="1" smtClean="0">
                <a:latin typeface="Arial" pitchFamily="34" charset="0"/>
                <a:ea typeface="ＭＳ Ｐゴシック" pitchFamily="34" charset="-128"/>
              </a:rPr>
              <a:t>infographic</a:t>
            </a:r>
            <a:r>
              <a:rPr lang="en-US" baseline="0" dirty="0" smtClean="0">
                <a:latin typeface="Arial" pitchFamily="34" charset="0"/>
                <a:ea typeface="ＭＳ Ｐゴシック" pitchFamily="34" charset="-128"/>
              </a:rPr>
              <a:t>: http://www.nsc.org/learn/NSC-Initiatives/Pages/distracted-driving-the-great-multitasking-lie-infographic.aspx</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Hands-free is not Risk-free </a:t>
            </a:r>
            <a:r>
              <a:rPr lang="en-US" baseline="0" dirty="0" err="1" smtClean="0">
                <a:latin typeface="Arial" pitchFamily="34" charset="0"/>
                <a:ea typeface="ＭＳ Ｐゴシック" pitchFamily="34" charset="-128"/>
              </a:rPr>
              <a:t>infographic</a:t>
            </a:r>
            <a:r>
              <a:rPr lang="en-US" baseline="0" dirty="0" smtClean="0">
                <a:latin typeface="Arial" pitchFamily="34" charset="0"/>
                <a:ea typeface="ＭＳ Ｐゴシック" pitchFamily="34" charset="-128"/>
              </a:rPr>
              <a:t>:  http://www.nsc.org/learn/NSC-Initiatives/Pages/distracted-driving-hands-free-is-not-risk-free-infographic.aspx</a:t>
            </a:r>
          </a:p>
        </p:txBody>
      </p:sp>
      <p:sp>
        <p:nvSpPr>
          <p:cNvPr id="4" name="Slide Number Placeholder 3"/>
          <p:cNvSpPr>
            <a:spLocks noGrp="1"/>
          </p:cNvSpPr>
          <p:nvPr>
            <p:ph type="sldNum" sz="quarter" idx="10"/>
          </p:nvPr>
        </p:nvSpPr>
        <p:spPr/>
        <p:txBody>
          <a:bodyPr/>
          <a:lstStyle/>
          <a:p>
            <a:fld id="{96F09505-17FE-45EF-950C-39A45E853A51}" type="slidenum">
              <a:rPr lang="en-US" smtClean="0"/>
              <a:pPr/>
              <a:t>6</a:t>
            </a:fld>
            <a:endParaRPr lang="en-US"/>
          </a:p>
        </p:txBody>
      </p:sp>
    </p:spTree>
    <p:extLst>
      <p:ext uri="{BB962C8B-B14F-4D97-AF65-F5344CB8AC3E}">
        <p14:creationId xmlns:p14="http://schemas.microsoft.com/office/powerpoint/2010/main" xmlns="" val="111315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Why is conversation on cell phones distracting while driving? </a:t>
            </a:r>
            <a:r>
              <a:rPr lang="en-US" dirty="0" smtClean="0"/>
              <a:t>It’s like a bottleneck happening in the brain.</a:t>
            </a:r>
            <a:r>
              <a:rPr lang="en-US" baseline="0" dirty="0" smtClean="0"/>
              <a:t> Or like when your computer is slower because there’s too many programs or windows open, and too much information to handle. </a:t>
            </a:r>
            <a:endParaRPr lang="en-US" baseline="0" dirty="0" smtClean="0">
              <a:latin typeface="Arial" pitchFamily="34" charset="0"/>
              <a:ea typeface="ＭＳ Ｐゴシック" pitchFamily="34" charset="-128"/>
            </a:endParaRP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These show brain images from an MRI study done at Carnegie-Mellon University, where people drove on a simulator while listening to people talking on a phone. </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The same area of the brain that handles conversation also processes moving images. So things that can seem unrelated – like talking and seeing the roadway – can need the same area of the brain at the same time. </a:t>
            </a:r>
            <a:r>
              <a:rPr lang="en-US" altLang="en-US" sz="1200" baseline="0" dirty="0" smtClean="0"/>
              <a:t>And it’s too much for the brain to handle at once.</a:t>
            </a:r>
            <a:endParaRPr lang="en-US" altLang="en-US" sz="1200" dirty="0" smtClean="0"/>
          </a:p>
          <a:p>
            <a:pPr eaLnBrk="1" hangingPunct="1"/>
            <a:endParaRPr lang="en-US" baseline="0" dirty="0" smtClean="0">
              <a:latin typeface="Arial" pitchFamily="34" charset="0"/>
              <a:ea typeface="ＭＳ Ｐゴシック" pitchFamily="34" charset="-128"/>
            </a:endParaRPr>
          </a:p>
          <a:p>
            <a:pPr eaLnBrk="1" hangingPunct="1"/>
            <a:endParaRPr lang="en-US" baseline="0" dirty="0" smtClean="0">
              <a:latin typeface="Arial" pitchFamily="34" charset="0"/>
              <a:ea typeface="ＭＳ Ｐゴシック" pitchFamily="34" charset="-128"/>
            </a:endParaRPr>
          </a:p>
          <a:p>
            <a:pPr eaLnBrk="1" hangingPunct="1"/>
            <a:endParaRPr lang="en-US" baseline="0" dirty="0" smtClean="0">
              <a:latin typeface="Arial" pitchFamily="34" charset="0"/>
              <a:ea typeface="ＭＳ Ｐゴシック" pitchFamily="34" charset="-128"/>
            </a:endParaRPr>
          </a:p>
          <a:p>
            <a:pPr eaLnBrk="1" hangingPunct="1"/>
            <a:endParaRPr lang="en-US" baseline="0"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96F09505-17FE-45EF-950C-39A45E853A51}" type="slidenum">
              <a:rPr lang="en-US" smtClean="0"/>
              <a:pPr/>
              <a:t>7</a:t>
            </a:fld>
            <a:endParaRPr lang="en-US"/>
          </a:p>
        </p:txBody>
      </p:sp>
    </p:spTree>
    <p:extLst>
      <p:ext uri="{BB962C8B-B14F-4D97-AF65-F5344CB8AC3E}">
        <p14:creationId xmlns:p14="http://schemas.microsoft.com/office/powerpoint/2010/main" xmlns="" val="111315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baseline="0" dirty="0" smtClean="0">
                <a:latin typeface="Arial" pitchFamily="34" charset="0"/>
                <a:ea typeface="ＭＳ Ｐゴシック" pitchFamily="34" charset="-128"/>
              </a:rPr>
              <a:t>These pictures show what happens when drivers talk on a phone. These are from a research study in Canada where drivers were talking on hands-free devices. The blue boxes show where the driver’s eyes looked when they were talking on a phone hands-free, and when they were not.</a:t>
            </a:r>
          </a:p>
          <a:p>
            <a:pPr>
              <a:lnSpc>
                <a:spcPct val="80000"/>
              </a:lnSpc>
              <a:buFontTx/>
              <a:buNone/>
            </a:pPr>
            <a:endParaRPr lang="en-US" sz="900" baseline="0" dirty="0" smtClean="0">
              <a:latin typeface="Arial" pitchFamily="34" charset="0"/>
              <a:ea typeface="ＭＳ Ｐゴシック" pitchFamily="34" charset="-128"/>
            </a:endParaRPr>
          </a:p>
          <a:p>
            <a:pPr>
              <a:lnSpc>
                <a:spcPct val="80000"/>
              </a:lnSpc>
              <a:buFontTx/>
              <a:buNone/>
            </a:pPr>
            <a:r>
              <a:rPr lang="en-US" sz="900" dirty="0" smtClean="0">
                <a:latin typeface="Arial" pitchFamily="34" charset="0"/>
                <a:ea typeface="ＭＳ Ｐゴシック" pitchFamily="34" charset="-128"/>
              </a:rPr>
              <a:t>When drivers talk on cell phones, they may be looking through the windshield, but they aren’t visually scanning for everything they need to see to drive safely. </a:t>
            </a:r>
          </a:p>
          <a:p>
            <a:pPr>
              <a:lnSpc>
                <a:spcPct val="80000"/>
              </a:lnSpc>
              <a:buFontTx/>
              <a:buNone/>
            </a:pPr>
            <a:endParaRPr lang="en-US" sz="900" dirty="0" smtClean="0">
              <a:latin typeface="Arial" pitchFamily="34" charset="0"/>
              <a:ea typeface="ＭＳ Ｐゴシック" pitchFamily="34" charset="-128"/>
            </a:endParaRPr>
          </a:p>
          <a:p>
            <a:pPr>
              <a:lnSpc>
                <a:spcPct val="80000"/>
              </a:lnSpc>
              <a:buFontTx/>
              <a:buNone/>
            </a:pPr>
            <a:r>
              <a:rPr lang="en-US" sz="900" dirty="0" smtClean="0">
                <a:latin typeface="Arial" pitchFamily="34" charset="0"/>
                <a:ea typeface="ＭＳ Ｐゴシック" pitchFamily="34" charset="-128"/>
              </a:rPr>
              <a:t>The blue rectangles show that drivers talking on phones used less peripheral vision and not only that, didn’t even scan visually across the road directly in front of them. They weren’t looking</a:t>
            </a:r>
            <a:r>
              <a:rPr lang="en-US" sz="900" baseline="0" dirty="0" smtClean="0">
                <a:latin typeface="Arial" pitchFamily="34" charset="0"/>
                <a:ea typeface="ＭＳ Ｐゴシック" pitchFamily="34" charset="-128"/>
              </a:rPr>
              <a:t> further up the road to watch for upcoming hazards. This would make it harder for them to notice a hazard and take evasive action if needed. </a:t>
            </a:r>
          </a:p>
          <a:p>
            <a:pPr>
              <a:lnSpc>
                <a:spcPct val="80000"/>
              </a:lnSpc>
              <a:buFontTx/>
              <a:buNone/>
            </a:pPr>
            <a:endParaRPr lang="en-US" sz="900" dirty="0" smtClean="0">
              <a:latin typeface="Arial" pitchFamily="34" charset="0"/>
              <a:ea typeface="ＭＳ Ｐゴシック" pitchFamily="34" charset="-128"/>
            </a:endParaRPr>
          </a:p>
          <a:p>
            <a:pPr>
              <a:lnSpc>
                <a:spcPct val="80000"/>
              </a:lnSpc>
              <a:buFontTx/>
              <a:buNone/>
            </a:pPr>
            <a:r>
              <a:rPr lang="en-US" sz="900" dirty="0" smtClean="0">
                <a:latin typeface="Arial" pitchFamily="34" charset="0"/>
                <a:ea typeface="ＭＳ Ｐゴシック" pitchFamily="34" charset="-128"/>
              </a:rPr>
              <a:t>A big part of safe driving is always seeking the unexpected and being prepared to deal with it if it happens.</a:t>
            </a:r>
          </a:p>
          <a:p>
            <a:pPr>
              <a:lnSpc>
                <a:spcPct val="80000"/>
              </a:lnSpc>
              <a:buFontTx/>
              <a:buNone/>
            </a:pPr>
            <a:endParaRPr lang="en-US" sz="900" dirty="0" smtClean="0">
              <a:latin typeface="Arial" pitchFamily="34" charset="0"/>
              <a:ea typeface="ＭＳ Ｐゴシック" pitchFamily="34" charset="-128"/>
            </a:endParaRPr>
          </a:p>
          <a:p>
            <a:pPr>
              <a:lnSpc>
                <a:spcPct val="80000"/>
              </a:lnSpc>
              <a:buFontTx/>
              <a:buNone/>
            </a:pPr>
            <a:r>
              <a:rPr lang="en-US" sz="900" dirty="0" smtClean="0">
                <a:latin typeface="Arial" pitchFamily="34" charset="0"/>
                <a:ea typeface="ＭＳ Ｐゴシック" pitchFamily="34" charset="-128"/>
              </a:rPr>
              <a:t>But drivers talking on phones tended to focus on a small area of the road immediately in front of their vehicles. Hazards that could happen further up the road – a car pulling out of a driveway, a bicyclist or pedestrian crossing – are not in the driver’s view. </a:t>
            </a:r>
          </a:p>
          <a:p>
            <a:pPr>
              <a:lnSpc>
                <a:spcPct val="80000"/>
              </a:lnSpc>
            </a:pPr>
            <a:endParaRPr lang="en-US" sz="900"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96F09505-17FE-45EF-950C-39A45E853A51}" type="slidenum">
              <a:rPr lang="en-US" smtClean="0"/>
              <a:pPr/>
              <a:t>8</a:t>
            </a:fld>
            <a:endParaRPr lang="en-US"/>
          </a:p>
        </p:txBody>
      </p:sp>
    </p:spTree>
    <p:extLst>
      <p:ext uri="{BB962C8B-B14F-4D97-AF65-F5344CB8AC3E}">
        <p14:creationId xmlns:p14="http://schemas.microsoft.com/office/powerpoint/2010/main" xmlns="" val="111315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900" dirty="0" smtClean="0">
                <a:latin typeface="Arial" pitchFamily="34" charset="0"/>
                <a:ea typeface="ＭＳ Ｐゴシック" pitchFamily="34" charset="-128"/>
              </a:rPr>
              <a:t>Studies</a:t>
            </a:r>
            <a:r>
              <a:rPr lang="en-US" sz="900" baseline="0" dirty="0" smtClean="0">
                <a:latin typeface="Arial" pitchFamily="34" charset="0"/>
                <a:ea typeface="ＭＳ Ｐゴシック" pitchFamily="34" charset="-128"/>
              </a:rPr>
              <a:t> show </a:t>
            </a:r>
            <a:r>
              <a:rPr lang="en-US" sz="900" dirty="0" smtClean="0">
                <a:latin typeface="Arial" pitchFamily="34" charset="0"/>
                <a:ea typeface="ＭＳ Ｐゴシック" pitchFamily="34" charset="-128"/>
              </a:rPr>
              <a:t>that drivers talking on cell phones experience what’s called</a:t>
            </a:r>
            <a:r>
              <a:rPr lang="en-US" sz="900" baseline="0" dirty="0" smtClean="0">
                <a:latin typeface="Arial" pitchFamily="34" charset="0"/>
                <a:ea typeface="ＭＳ Ｐゴシック" pitchFamily="34" charset="-128"/>
              </a:rPr>
              <a:t> “inattention blindness.”</a:t>
            </a:r>
          </a:p>
          <a:p>
            <a:pPr>
              <a:lnSpc>
                <a:spcPct val="80000"/>
              </a:lnSpc>
            </a:pPr>
            <a:endParaRPr lang="en-US" sz="900" baseline="0" dirty="0" smtClean="0">
              <a:latin typeface="Arial" pitchFamily="34" charset="0"/>
              <a:ea typeface="ＭＳ Ｐゴシック" pitchFamily="34" charset="-128"/>
            </a:endParaRPr>
          </a:p>
          <a:p>
            <a:pPr>
              <a:lnSpc>
                <a:spcPct val="80000"/>
              </a:lnSpc>
            </a:pPr>
            <a:r>
              <a:rPr lang="en-US" sz="900" baseline="0" dirty="0" smtClean="0">
                <a:latin typeface="Arial" pitchFamily="34" charset="0"/>
                <a:ea typeface="ＭＳ Ｐゴシック" pitchFamily="34" charset="-128"/>
              </a:rPr>
              <a:t>These drivers:</a:t>
            </a:r>
            <a:endParaRPr lang="en-US" sz="900" dirty="0" smtClean="0">
              <a:latin typeface="Arial" pitchFamily="34" charset="0"/>
              <a:ea typeface="ＭＳ Ｐゴシック" pitchFamily="34" charset="-128"/>
            </a:endParaRPr>
          </a:p>
          <a:p>
            <a:pPr marL="757066" lvl="1" indent="-291179">
              <a:lnSpc>
                <a:spcPct val="80000"/>
              </a:lnSpc>
              <a:buFontTx/>
              <a:buChar char="•"/>
            </a:pPr>
            <a:r>
              <a:rPr lang="en-US" sz="900" dirty="0" smtClean="0">
                <a:latin typeface="Arial" pitchFamily="34" charset="0"/>
                <a:ea typeface="ＭＳ Ｐゴシック" pitchFamily="34" charset="-128"/>
              </a:rPr>
              <a:t>Did less visual monitoring of dashboard instruments and mirrors. Some drivers entirely abandoned those tasks.</a:t>
            </a:r>
          </a:p>
          <a:p>
            <a:pPr marL="757066" lvl="1" indent="-291179">
              <a:lnSpc>
                <a:spcPct val="80000"/>
              </a:lnSpc>
              <a:buFontTx/>
              <a:buChar char="•"/>
            </a:pPr>
            <a:r>
              <a:rPr lang="en-US" sz="900" dirty="0" smtClean="0">
                <a:latin typeface="Arial" pitchFamily="34" charset="0"/>
                <a:ea typeface="ＭＳ Ｐゴシック" pitchFamily="34" charset="-128"/>
              </a:rPr>
              <a:t>Made fewer glances to traffic lights at intersections. Some drivers did not even look at traffic signals.</a:t>
            </a:r>
          </a:p>
          <a:p>
            <a:pPr marL="757066" lvl="1" indent="-291179">
              <a:lnSpc>
                <a:spcPct val="80000"/>
              </a:lnSpc>
              <a:buFontTx/>
              <a:buChar char="•"/>
            </a:pPr>
            <a:r>
              <a:rPr lang="en-US" sz="900" dirty="0" smtClean="0">
                <a:latin typeface="Arial" pitchFamily="34" charset="0"/>
                <a:ea typeface="ＭＳ Ｐゴシック" pitchFamily="34" charset="-128"/>
              </a:rPr>
              <a:t>Miss visual cues critical to navigation like exit signs and street signs.</a:t>
            </a:r>
          </a:p>
          <a:p>
            <a:pPr marL="757066" lvl="1" indent="-291179">
              <a:lnSpc>
                <a:spcPct val="80000"/>
              </a:lnSpc>
              <a:buFontTx/>
              <a:buChar char="•"/>
            </a:pPr>
            <a:r>
              <a:rPr lang="en-US" sz="900" dirty="0" smtClean="0">
                <a:latin typeface="Arial" pitchFamily="34" charset="0"/>
                <a:ea typeface="ＭＳ Ｐゴシック" pitchFamily="34" charset="-128"/>
              </a:rPr>
              <a:t>Miss both high and low relevant objects, showing a lack of ability to allocate their attention to the most important visual information.</a:t>
            </a:r>
          </a:p>
          <a:p>
            <a:pPr marL="757066" lvl="1" indent="-291179">
              <a:lnSpc>
                <a:spcPct val="80000"/>
              </a:lnSpc>
              <a:buFontTx/>
              <a:buChar char="•"/>
            </a:pPr>
            <a:endParaRPr lang="en-US" sz="900" dirty="0" smtClean="0">
              <a:latin typeface="Arial" pitchFamily="34" charset="0"/>
              <a:ea typeface="ＭＳ Ｐゴシック" pitchFamily="34" charset="-128"/>
            </a:endParaRPr>
          </a:p>
          <a:p>
            <a:pPr>
              <a:lnSpc>
                <a:spcPct val="80000"/>
              </a:lnSpc>
              <a:buFontTx/>
              <a:buNone/>
            </a:pPr>
            <a:r>
              <a:rPr lang="en-US" sz="900" dirty="0" smtClean="0">
                <a:latin typeface="Arial" pitchFamily="34" charset="0"/>
                <a:ea typeface="ＭＳ Ｐゴシック" pitchFamily="34" charset="-128"/>
              </a:rPr>
              <a:t>The danger of inattention blindness is that when a driver fails to notice events in the driving environment, either at all or too late, it’s impossible to respond such as a steering maneuver or braking to avoid a crash. </a:t>
            </a:r>
          </a:p>
          <a:p>
            <a:pPr>
              <a:lnSpc>
                <a:spcPct val="80000"/>
              </a:lnSpc>
              <a:buFontTx/>
              <a:buNone/>
            </a:pPr>
            <a:endParaRPr lang="en-US" sz="900" dirty="0" smtClean="0">
              <a:latin typeface="Arial" pitchFamily="34" charset="0"/>
              <a:ea typeface="ＭＳ Ｐゴシック" pitchFamily="34" charset="-128"/>
              <a:cs typeface="Arial" pitchFamily="34" charset="0"/>
            </a:endParaRPr>
          </a:p>
          <a:p>
            <a:pPr>
              <a:lnSpc>
                <a:spcPct val="80000"/>
              </a:lnSpc>
              <a:buFontTx/>
              <a:buNone/>
            </a:pPr>
            <a:r>
              <a:rPr lang="en-US" sz="900" dirty="0" smtClean="0">
                <a:latin typeface="Arial" pitchFamily="34" charset="0"/>
                <a:ea typeface="ＭＳ Ｐゴシック" pitchFamily="34" charset="-128"/>
                <a:cs typeface="Arial" pitchFamily="34" charset="0"/>
              </a:rPr>
              <a:t>Drivers can miss seeing pedestrians, bicyclists, motorcyclists, red lights, stop lights and</a:t>
            </a:r>
            <a:r>
              <a:rPr lang="en-US" sz="900" baseline="0" dirty="0" smtClean="0">
                <a:latin typeface="Arial" pitchFamily="34" charset="0"/>
                <a:ea typeface="ＭＳ Ｐゴシック" pitchFamily="34" charset="-128"/>
                <a:cs typeface="Arial" pitchFamily="34" charset="0"/>
              </a:rPr>
              <a:t> stopped traffic even when these things are in front of them.</a:t>
            </a:r>
            <a:endParaRPr lang="en-US" sz="800" dirty="0" smtClean="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96F09505-17FE-45EF-950C-39A45E853A51}" type="slidenum">
              <a:rPr lang="en-US" smtClean="0"/>
              <a:pPr/>
              <a:t>9</a:t>
            </a:fld>
            <a:endParaRPr lang="en-US"/>
          </a:p>
        </p:txBody>
      </p:sp>
    </p:spTree>
    <p:extLst>
      <p:ext uri="{BB962C8B-B14F-4D97-AF65-F5344CB8AC3E}">
        <p14:creationId xmlns:p14="http://schemas.microsoft.com/office/powerpoint/2010/main" xmlns="" val="337484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1919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0422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900006389_COM_2015 DDAM Member Exclusive PPT_01.jp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0320" y="-11430"/>
            <a:ext cx="9184640" cy="5166360"/>
          </a:xfrm>
          <a:prstGeom prst="rect">
            <a:avLst/>
          </a:prstGeom>
        </p:spPr>
      </p:pic>
    </p:spTree>
    <p:extLst>
      <p:ext uri="{BB962C8B-B14F-4D97-AF65-F5344CB8AC3E}">
        <p14:creationId xmlns:p14="http://schemas.microsoft.com/office/powerpoint/2010/main" xmlns="" val="4265574516"/>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6389_content.jp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0320" y="-11430"/>
            <a:ext cx="9184640" cy="5166360"/>
          </a:xfrm>
          <a:prstGeom prst="rect">
            <a:avLst/>
          </a:prstGeom>
        </p:spPr>
      </p:pic>
    </p:spTree>
    <p:extLst>
      <p:ext uri="{BB962C8B-B14F-4D97-AF65-F5344CB8AC3E}">
        <p14:creationId xmlns:p14="http://schemas.microsoft.com/office/powerpoint/2010/main" xmlns="" val="3455687556"/>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2600" y="538052"/>
            <a:ext cx="8255000" cy="1337293"/>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solidFill>
                  <a:srgbClr val="00503A"/>
                </a:solidFill>
              </a:rPr>
              <a:t>Cell Phone Use While Driving</a:t>
            </a:r>
            <a:r>
              <a:rPr lang="en-US" sz="3600" b="1" dirty="0" smtClean="0">
                <a:solidFill>
                  <a:srgbClr val="5E99AA"/>
                </a:solidFill>
              </a:rPr>
              <a:t/>
            </a:r>
            <a:br>
              <a:rPr lang="en-US" sz="3600" b="1" dirty="0" smtClean="0">
                <a:solidFill>
                  <a:srgbClr val="5E99AA"/>
                </a:solidFill>
              </a:rPr>
            </a:br>
            <a:r>
              <a:rPr lang="en-US" sz="3000" b="1" dirty="0" smtClean="0">
                <a:solidFill>
                  <a:schemeClr val="bg1"/>
                </a:solidFill>
              </a:rPr>
              <a:t>Why it is a crash risk</a:t>
            </a:r>
            <a:endParaRPr lang="en-US" sz="3000" b="1" dirty="0">
              <a:solidFill>
                <a:schemeClr val="bg1"/>
              </a:solidFill>
            </a:endParaRPr>
          </a:p>
        </p:txBody>
      </p:sp>
    </p:spTree>
    <p:extLst>
      <p:ext uri="{BB962C8B-B14F-4D97-AF65-F5344CB8AC3E}">
        <p14:creationId xmlns:p14="http://schemas.microsoft.com/office/powerpoint/2010/main" xmlns="" val="207327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503A"/>
                </a:solidFill>
              </a:rPr>
              <a:t>The Results are In </a:t>
            </a:r>
            <a:endParaRPr lang="en-US" sz="3200" b="1" dirty="0">
              <a:solidFill>
                <a:srgbClr val="00503A"/>
              </a:solidFill>
            </a:endParaRPr>
          </a:p>
        </p:txBody>
      </p:sp>
      <p:sp>
        <p:nvSpPr>
          <p:cNvPr id="4" name="Content Placeholder 2"/>
          <p:cNvSpPr txBox="1">
            <a:spLocks/>
          </p:cNvSpPr>
          <p:nvPr/>
        </p:nvSpPr>
        <p:spPr>
          <a:xfrm>
            <a:off x="449344" y="1402650"/>
            <a:ext cx="7916731" cy="2682585"/>
          </a:xfrm>
          <a:prstGeom prst="rect">
            <a:avLst/>
          </a:prstGeom>
        </p:spPr>
        <p:txBody>
          <a:bodyPr numCol="1">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solidFill>
                <a:srgbClr val="00503A"/>
              </a:solidFill>
            </a:endParaRPr>
          </a:p>
          <a:p>
            <a:r>
              <a:rPr lang="en-US" sz="1400" dirty="0" smtClean="0">
                <a:solidFill>
                  <a:srgbClr val="00503A"/>
                </a:solidFill>
              </a:rPr>
              <a:t>A recent MSC poll shows that 80% of U.S. drivers believe hands-free cell phones are safer than using a handheld, and</a:t>
            </a:r>
          </a:p>
          <a:p>
            <a:r>
              <a:rPr lang="en-US" sz="1400" dirty="0" smtClean="0">
                <a:solidFill>
                  <a:srgbClr val="00503A"/>
                </a:solidFill>
              </a:rPr>
              <a:t>53% believe hands-free devices must be safe if they are built into vehicles</a:t>
            </a:r>
          </a:p>
          <a:p>
            <a:pPr marL="0" indent="0">
              <a:buNone/>
            </a:pPr>
            <a:r>
              <a:rPr lang="en-US" sz="1400" dirty="0" smtClean="0">
                <a:solidFill>
                  <a:srgbClr val="00503A"/>
                </a:solidFill>
              </a:rPr>
              <a:t>         HOWEVER</a:t>
            </a:r>
          </a:p>
          <a:p>
            <a:r>
              <a:rPr lang="en-US" sz="1400" dirty="0" smtClean="0">
                <a:solidFill>
                  <a:srgbClr val="00503A"/>
                </a:solidFill>
              </a:rPr>
              <a:t>Hands free features in dashboards actually increase mental distraction (AAA Foundation for Traffic Safety)</a:t>
            </a:r>
          </a:p>
          <a:p>
            <a:r>
              <a:rPr lang="en-US" sz="1400" dirty="0" smtClean="0">
                <a:solidFill>
                  <a:srgbClr val="00503A"/>
                </a:solidFill>
              </a:rPr>
              <a:t>Drivers who text with their hands or voice  (using text –to-speech systems) keep their eyes  on the road less often and have reaction times twice as slow (Texas </a:t>
            </a:r>
            <a:r>
              <a:rPr lang="en-US" sz="1400" dirty="0">
                <a:solidFill>
                  <a:srgbClr val="00503A"/>
                </a:solidFill>
              </a:rPr>
              <a:t>A&amp;M Transportation Institute)</a:t>
            </a:r>
          </a:p>
          <a:p>
            <a:pPr marL="0" indent="0">
              <a:buNone/>
            </a:pPr>
            <a:endParaRPr lang="en-US" sz="1400" dirty="0" smtClean="0">
              <a:solidFill>
                <a:srgbClr val="00503A"/>
              </a:solidFill>
            </a:endParaRPr>
          </a:p>
          <a:p>
            <a:pPr marL="0" indent="0">
              <a:buNone/>
            </a:pPr>
            <a:endParaRPr lang="en-US" sz="1400" dirty="0">
              <a:solidFill>
                <a:srgbClr val="00503A"/>
              </a:solidFill>
            </a:endParaRPr>
          </a:p>
          <a:p>
            <a:pPr marL="0" indent="0">
              <a:buNone/>
            </a:pPr>
            <a:endParaRPr lang="en-US" sz="1400" dirty="0" smtClean="0">
              <a:solidFill>
                <a:srgbClr val="00503A"/>
              </a:solidFill>
            </a:endParaRPr>
          </a:p>
          <a:p>
            <a:pPr marL="0" indent="0" algn="ctr">
              <a:buNone/>
            </a:pPr>
            <a:r>
              <a:rPr lang="en-US" sz="1800" dirty="0" smtClean="0">
                <a:solidFill>
                  <a:srgbClr val="00503A"/>
                </a:solidFill>
              </a:rPr>
              <a:t>Visit </a:t>
            </a:r>
            <a:r>
              <a:rPr lang="en-US" sz="1800" b="1" dirty="0" smtClean="0">
                <a:solidFill>
                  <a:srgbClr val="00503A"/>
                </a:solidFill>
              </a:rPr>
              <a:t>nsc.org/</a:t>
            </a:r>
            <a:r>
              <a:rPr lang="en-US" sz="1800" b="1" dirty="0" err="1" smtClean="0">
                <a:solidFill>
                  <a:srgbClr val="00503A"/>
                </a:solidFill>
              </a:rPr>
              <a:t>cellfree</a:t>
            </a:r>
            <a:r>
              <a:rPr lang="en-US" sz="1800" b="1" dirty="0" smtClean="0">
                <a:solidFill>
                  <a:srgbClr val="00503A"/>
                </a:solidFill>
              </a:rPr>
              <a:t> </a:t>
            </a:r>
            <a:r>
              <a:rPr lang="en-US" sz="1800" dirty="0" smtClean="0">
                <a:solidFill>
                  <a:srgbClr val="00503A"/>
                </a:solidFill>
              </a:rPr>
              <a:t>for more information</a:t>
            </a:r>
          </a:p>
          <a:p>
            <a:endParaRPr lang="en-US" sz="1400" dirty="0" smtClean="0">
              <a:solidFill>
                <a:srgbClr val="00503A"/>
              </a:solidFill>
            </a:endParaRPr>
          </a:p>
          <a:p>
            <a:endParaRPr lang="en-US" sz="1400" dirty="0">
              <a:solidFill>
                <a:srgbClr val="00503A"/>
              </a:solidFill>
            </a:endParaRPr>
          </a:p>
          <a:p>
            <a:pPr marL="0" indent="0">
              <a:buNone/>
            </a:pPr>
            <a:endParaRPr lang="en-US" sz="1400" dirty="0">
              <a:solidFill>
                <a:srgbClr val="00503A"/>
              </a:solidFill>
            </a:endParaRPr>
          </a:p>
          <a:p>
            <a:pPr marL="0" indent="0">
              <a:buNone/>
            </a:pPr>
            <a:endParaRPr lang="en-US" sz="1400" dirty="0">
              <a:solidFill>
                <a:srgbClr val="00503A"/>
              </a:solidFill>
            </a:endParaRPr>
          </a:p>
        </p:txBody>
      </p:sp>
    </p:spTree>
    <p:extLst>
      <p:ext uri="{BB962C8B-B14F-4D97-AF65-F5344CB8AC3E}">
        <p14:creationId xmlns:p14="http://schemas.microsoft.com/office/powerpoint/2010/main" xmlns="" val="3020943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What You Can </a:t>
            </a:r>
            <a:r>
              <a:rPr lang="en-US" sz="3200" b="1" dirty="0" smtClean="0">
                <a:solidFill>
                  <a:srgbClr val="00503A"/>
                </a:solidFill>
              </a:rPr>
              <a:t>Do</a:t>
            </a:r>
            <a:endParaRPr lang="en-US" sz="3200" b="1" dirty="0">
              <a:solidFill>
                <a:srgbClr val="00503A"/>
              </a:solidFill>
            </a:endParaRPr>
          </a:p>
        </p:txBody>
      </p:sp>
      <p:sp>
        <p:nvSpPr>
          <p:cNvPr id="4" name="Content Placeholder 2"/>
          <p:cNvSpPr txBox="1">
            <a:spLocks/>
          </p:cNvSpPr>
          <p:nvPr/>
        </p:nvSpPr>
        <p:spPr>
          <a:xfrm>
            <a:off x="449346" y="1523949"/>
            <a:ext cx="7916731" cy="2682585"/>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rgbClr val="00503A"/>
                </a:solidFill>
              </a:rPr>
              <a:t>Before driving, turn off your cell phone or put it on silent</a:t>
            </a:r>
          </a:p>
          <a:p>
            <a:r>
              <a:rPr lang="en-US" sz="1400" dirty="0" smtClean="0">
                <a:solidFill>
                  <a:srgbClr val="00503A"/>
                </a:solidFill>
              </a:rPr>
              <a:t>Toss your cell phone in the trunk or glove box</a:t>
            </a:r>
          </a:p>
          <a:p>
            <a:r>
              <a:rPr lang="en-US" sz="1400" dirty="0" smtClean="0">
                <a:solidFill>
                  <a:srgbClr val="00503A"/>
                </a:solidFill>
              </a:rPr>
              <a:t>Set GPS before you start to drive</a:t>
            </a:r>
          </a:p>
          <a:p>
            <a:r>
              <a:rPr lang="en-US" sz="1400" dirty="0" smtClean="0">
                <a:solidFill>
                  <a:srgbClr val="00503A"/>
                </a:solidFill>
              </a:rPr>
              <a:t>On long drives, schedule stops to check voicemail, email and text messages</a:t>
            </a:r>
          </a:p>
          <a:p>
            <a:r>
              <a:rPr lang="en-US" sz="1400" dirty="0" smtClean="0">
                <a:solidFill>
                  <a:srgbClr val="00503A"/>
                </a:solidFill>
              </a:rPr>
              <a:t>Install an app on your phone to hold calls and messages while your car is in motion</a:t>
            </a:r>
          </a:p>
          <a:p>
            <a:r>
              <a:rPr lang="en-US" sz="1400" dirty="0" smtClean="0">
                <a:solidFill>
                  <a:srgbClr val="00503A"/>
                </a:solidFill>
              </a:rPr>
              <a:t>Ask a passenger to answer incoming calls and messages</a:t>
            </a:r>
          </a:p>
          <a:p>
            <a:r>
              <a:rPr lang="en-US" sz="1400" dirty="0" smtClean="0">
                <a:solidFill>
                  <a:srgbClr val="00503A"/>
                </a:solidFill>
              </a:rPr>
              <a:t>Change your voicemail greeting to say you might be driving, and you’ll return calls when you can safely do so</a:t>
            </a:r>
            <a:br>
              <a:rPr lang="en-US" sz="1400" dirty="0" smtClean="0">
                <a:solidFill>
                  <a:srgbClr val="00503A"/>
                </a:solidFill>
              </a:rPr>
            </a:br>
            <a:endParaRPr lang="en-US" sz="1400" dirty="0" smtClean="0">
              <a:solidFill>
                <a:srgbClr val="00503A"/>
              </a:solidFill>
            </a:endParaRPr>
          </a:p>
          <a:p>
            <a:pPr marL="0" indent="0" algn="ctr">
              <a:buNone/>
            </a:pPr>
            <a:r>
              <a:rPr lang="en-US" sz="1800" dirty="0" smtClean="0">
                <a:solidFill>
                  <a:srgbClr val="00503A"/>
                </a:solidFill>
              </a:rPr>
              <a:t>Visit </a:t>
            </a:r>
            <a:r>
              <a:rPr lang="en-US" sz="1800" b="1" dirty="0" smtClean="0">
                <a:solidFill>
                  <a:srgbClr val="00503A"/>
                </a:solidFill>
              </a:rPr>
              <a:t>nsc.org/</a:t>
            </a:r>
            <a:r>
              <a:rPr lang="en-US" sz="1800" b="1" dirty="0" err="1" smtClean="0">
                <a:solidFill>
                  <a:srgbClr val="00503A"/>
                </a:solidFill>
              </a:rPr>
              <a:t>cellfree</a:t>
            </a:r>
            <a:r>
              <a:rPr lang="en-US" sz="1800" b="1" dirty="0" smtClean="0">
                <a:solidFill>
                  <a:srgbClr val="00503A"/>
                </a:solidFill>
              </a:rPr>
              <a:t> </a:t>
            </a:r>
            <a:r>
              <a:rPr lang="en-US" sz="1800" dirty="0" smtClean="0">
                <a:solidFill>
                  <a:srgbClr val="00503A"/>
                </a:solidFill>
              </a:rPr>
              <a:t>for more information</a:t>
            </a:r>
          </a:p>
          <a:p>
            <a:endParaRPr lang="en-US" sz="1400" dirty="0" smtClean="0">
              <a:solidFill>
                <a:srgbClr val="00503A"/>
              </a:solidFill>
            </a:endParaRPr>
          </a:p>
          <a:p>
            <a:endParaRPr lang="en-US" sz="1400" dirty="0">
              <a:solidFill>
                <a:srgbClr val="00503A"/>
              </a:solidFill>
            </a:endParaRPr>
          </a:p>
          <a:p>
            <a:pPr marL="0" indent="0">
              <a:buNone/>
            </a:pPr>
            <a:endParaRPr lang="en-US" sz="1400" dirty="0">
              <a:solidFill>
                <a:srgbClr val="00503A"/>
              </a:solidFill>
            </a:endParaRPr>
          </a:p>
          <a:p>
            <a:pPr marL="0" indent="0">
              <a:buNone/>
            </a:pPr>
            <a:endParaRPr lang="en-US" sz="1400" dirty="0">
              <a:solidFill>
                <a:srgbClr val="00503A"/>
              </a:solidFill>
            </a:endParaRPr>
          </a:p>
        </p:txBody>
      </p:sp>
    </p:spTree>
    <p:extLst>
      <p:ext uri="{BB962C8B-B14F-4D97-AF65-F5344CB8AC3E}">
        <p14:creationId xmlns:p14="http://schemas.microsoft.com/office/powerpoint/2010/main" xmlns="" val="616214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648386" cy="1021645"/>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700" dirty="0" smtClean="0">
                <a:solidFill>
                  <a:srgbClr val="00503A"/>
                </a:solidFill>
              </a:rPr>
              <a:t>Positive Impacts of Not </a:t>
            </a:r>
            <a:r>
              <a:rPr lang="en-US" sz="2700" dirty="0">
                <a:solidFill>
                  <a:srgbClr val="00503A"/>
                </a:solidFill>
              </a:rPr>
              <a:t>U</a:t>
            </a:r>
            <a:r>
              <a:rPr lang="en-US" sz="2700" dirty="0" smtClean="0">
                <a:solidFill>
                  <a:srgbClr val="00503A"/>
                </a:solidFill>
              </a:rPr>
              <a:t>sing a Phone While </a:t>
            </a:r>
            <a:r>
              <a:rPr lang="en-US" sz="2700" dirty="0">
                <a:solidFill>
                  <a:srgbClr val="00503A"/>
                </a:solidFill>
              </a:rPr>
              <a:t>D</a:t>
            </a:r>
            <a:r>
              <a:rPr lang="en-US" sz="2700" dirty="0" smtClean="0">
                <a:solidFill>
                  <a:srgbClr val="00503A"/>
                </a:solidFill>
              </a:rPr>
              <a:t>riving</a:t>
            </a:r>
            <a:endParaRPr lang="en-US" sz="2700" b="1" dirty="0">
              <a:solidFill>
                <a:srgbClr val="00503A"/>
              </a:solidFill>
            </a:endParaRPr>
          </a:p>
        </p:txBody>
      </p:sp>
      <p:sp>
        <p:nvSpPr>
          <p:cNvPr id="4" name="Content Placeholder 2"/>
          <p:cNvSpPr txBox="1">
            <a:spLocks/>
          </p:cNvSpPr>
          <p:nvPr/>
        </p:nvSpPr>
        <p:spPr>
          <a:xfrm>
            <a:off x="449346" y="1523949"/>
            <a:ext cx="7916731" cy="2682585"/>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rgbClr val="00503A"/>
                </a:solidFill>
              </a:rPr>
              <a:t>More likely to arrive safely at your destination</a:t>
            </a:r>
          </a:p>
          <a:p>
            <a:r>
              <a:rPr lang="en-US" sz="1400" dirty="0" smtClean="0">
                <a:solidFill>
                  <a:srgbClr val="00503A"/>
                </a:solidFill>
              </a:rPr>
              <a:t>Feeling more relaxed; some of our best ideas and solutions come when we are at ease</a:t>
            </a:r>
          </a:p>
          <a:p>
            <a:r>
              <a:rPr lang="en-US" sz="1400" dirty="0" smtClean="0">
                <a:solidFill>
                  <a:srgbClr val="00503A"/>
                </a:solidFill>
              </a:rPr>
              <a:t>Not letting your phone control you </a:t>
            </a:r>
          </a:p>
          <a:p>
            <a:r>
              <a:rPr lang="en-US" sz="1400" dirty="0" smtClean="0">
                <a:solidFill>
                  <a:srgbClr val="00503A"/>
                </a:solidFill>
              </a:rPr>
              <a:t>Being able to have a conversation with your passengers (no need to dial)</a:t>
            </a:r>
          </a:p>
          <a:p>
            <a:r>
              <a:rPr lang="en-US" sz="1400" dirty="0" smtClean="0">
                <a:solidFill>
                  <a:srgbClr val="00503A"/>
                </a:solidFill>
              </a:rPr>
              <a:t>Be more focused, avoiding crashes and the associated consequences!</a:t>
            </a:r>
          </a:p>
          <a:p>
            <a:r>
              <a:rPr lang="en-US" sz="1400" dirty="0" smtClean="0">
                <a:solidFill>
                  <a:srgbClr val="00503A"/>
                </a:solidFill>
              </a:rPr>
              <a:t>Be a positive role model and influencer</a:t>
            </a:r>
          </a:p>
          <a:p>
            <a:pPr marL="0" indent="0" algn="ctr">
              <a:buNone/>
            </a:pPr>
            <a:endParaRPr lang="en-US" sz="1800" dirty="0" smtClean="0">
              <a:solidFill>
                <a:srgbClr val="00503A"/>
              </a:solidFill>
            </a:endParaRPr>
          </a:p>
          <a:p>
            <a:pPr marL="0" indent="0" algn="ctr">
              <a:buNone/>
            </a:pPr>
            <a:endParaRPr lang="en-US" sz="1800" dirty="0">
              <a:solidFill>
                <a:srgbClr val="00503A"/>
              </a:solidFill>
            </a:endParaRPr>
          </a:p>
          <a:p>
            <a:pPr marL="0" indent="0" algn="ctr">
              <a:buNone/>
            </a:pPr>
            <a:r>
              <a:rPr lang="en-US" sz="1800" dirty="0" smtClean="0">
                <a:solidFill>
                  <a:srgbClr val="00503A"/>
                </a:solidFill>
              </a:rPr>
              <a:t>Visit </a:t>
            </a:r>
            <a:r>
              <a:rPr lang="en-US" sz="1800" b="1" dirty="0" smtClean="0">
                <a:solidFill>
                  <a:srgbClr val="00503A"/>
                </a:solidFill>
              </a:rPr>
              <a:t>nsc.org/</a:t>
            </a:r>
            <a:r>
              <a:rPr lang="en-US" sz="1800" b="1" dirty="0" err="1" smtClean="0">
                <a:solidFill>
                  <a:srgbClr val="00503A"/>
                </a:solidFill>
              </a:rPr>
              <a:t>cellfree</a:t>
            </a:r>
            <a:r>
              <a:rPr lang="en-US" sz="1800" b="1" dirty="0" smtClean="0">
                <a:solidFill>
                  <a:srgbClr val="00503A"/>
                </a:solidFill>
              </a:rPr>
              <a:t> </a:t>
            </a:r>
            <a:r>
              <a:rPr lang="en-US" sz="1800" dirty="0" smtClean="0">
                <a:solidFill>
                  <a:srgbClr val="00503A"/>
                </a:solidFill>
              </a:rPr>
              <a:t>for more information</a:t>
            </a:r>
          </a:p>
          <a:p>
            <a:endParaRPr lang="en-US" sz="1400" dirty="0" smtClean="0">
              <a:solidFill>
                <a:srgbClr val="00503A"/>
              </a:solidFill>
            </a:endParaRPr>
          </a:p>
          <a:p>
            <a:endParaRPr lang="en-US" sz="1400" dirty="0">
              <a:solidFill>
                <a:srgbClr val="00503A"/>
              </a:solidFill>
            </a:endParaRPr>
          </a:p>
          <a:p>
            <a:pPr marL="0" indent="0">
              <a:buNone/>
            </a:pPr>
            <a:endParaRPr lang="en-US" sz="1400" dirty="0">
              <a:solidFill>
                <a:srgbClr val="00503A"/>
              </a:solidFill>
            </a:endParaRPr>
          </a:p>
          <a:p>
            <a:pPr marL="0" indent="0">
              <a:buNone/>
            </a:pPr>
            <a:endParaRPr lang="en-US" sz="1400" dirty="0">
              <a:solidFill>
                <a:srgbClr val="00503A"/>
              </a:solidFill>
            </a:endParaRPr>
          </a:p>
        </p:txBody>
      </p:sp>
    </p:spTree>
    <p:extLst>
      <p:ext uri="{BB962C8B-B14F-4D97-AF65-F5344CB8AC3E}">
        <p14:creationId xmlns:p14="http://schemas.microsoft.com/office/powerpoint/2010/main" xmlns="" val="102912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92221" y="1115299"/>
            <a:ext cx="4320019" cy="2682585"/>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rgbClr val="00503A"/>
                </a:solidFill>
              </a:rPr>
              <a:t>#1 cause of injury death across </a:t>
            </a:r>
            <a:r>
              <a:rPr lang="en-US" sz="1400" dirty="0" smtClean="0">
                <a:solidFill>
                  <a:srgbClr val="00503A"/>
                </a:solidFill>
              </a:rPr>
              <a:t>lifespan</a:t>
            </a:r>
            <a:endParaRPr lang="en-US" sz="1400" dirty="0">
              <a:solidFill>
                <a:srgbClr val="00503A"/>
              </a:solidFill>
            </a:endParaRPr>
          </a:p>
          <a:p>
            <a:r>
              <a:rPr lang="en-US" sz="1400" dirty="0">
                <a:solidFill>
                  <a:srgbClr val="00503A"/>
                </a:solidFill>
              </a:rPr>
              <a:t>#1 cause of death for teen </a:t>
            </a:r>
            <a:r>
              <a:rPr lang="en-US" sz="1400" dirty="0" smtClean="0">
                <a:solidFill>
                  <a:srgbClr val="00503A"/>
                </a:solidFill>
              </a:rPr>
              <a:t>drivers</a:t>
            </a:r>
            <a:endParaRPr lang="en-US" sz="1400" dirty="0">
              <a:solidFill>
                <a:srgbClr val="00503A"/>
              </a:solidFill>
            </a:endParaRPr>
          </a:p>
          <a:p>
            <a:pPr marL="0" indent="0">
              <a:buFont typeface="Arial"/>
              <a:buNone/>
            </a:pPr>
            <a:endParaRPr lang="en-US" sz="1400" dirty="0" smtClean="0">
              <a:solidFill>
                <a:srgbClr val="00503A"/>
              </a:solidFill>
            </a:endParaRPr>
          </a:p>
          <a:p>
            <a:pPr marL="0" indent="0">
              <a:buFont typeface="Arial"/>
              <a:buNone/>
            </a:pPr>
            <a:endParaRPr lang="en-US" sz="1400" dirty="0">
              <a:solidFill>
                <a:srgbClr val="00503A"/>
              </a:solidFill>
            </a:endParaRPr>
          </a:p>
        </p:txBody>
      </p:sp>
      <p:grpSp>
        <p:nvGrpSpPr>
          <p:cNvPr id="14" name="Group 13"/>
          <p:cNvGrpSpPr/>
          <p:nvPr/>
        </p:nvGrpSpPr>
        <p:grpSpPr>
          <a:xfrm>
            <a:off x="529435" y="2064764"/>
            <a:ext cx="7892077" cy="2206987"/>
            <a:chOff x="311067" y="2255835"/>
            <a:chExt cx="8610600" cy="2407919"/>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xmlns=""/>
                </a:ext>
              </a:extLst>
            </a:blip>
            <a:srcRect/>
            <a:stretch/>
          </p:blipFill>
          <p:spPr bwMode="auto">
            <a:xfrm>
              <a:off x="311067" y="2255835"/>
              <a:ext cx="86106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68267" y="2687635"/>
              <a:ext cx="762000" cy="14478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rgbClr val="000000"/>
                </a:solidFill>
                <a:effectLst/>
                <a:latin typeface="Arial" charset="0"/>
                <a:ea typeface="ＭＳ Ｐゴシック" charset="0"/>
                <a:cs typeface="ＭＳ Ｐゴシック" charset="0"/>
              </a:endParaRPr>
            </a:p>
          </p:txBody>
        </p:sp>
        <p:sp>
          <p:nvSpPr>
            <p:cNvPr id="8" name="Rectangle 7"/>
            <p:cNvSpPr/>
            <p:nvPr/>
          </p:nvSpPr>
          <p:spPr bwMode="auto">
            <a:xfrm>
              <a:off x="768267" y="4618035"/>
              <a:ext cx="762000" cy="45719"/>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rgbClr val="000000"/>
                </a:solidFill>
                <a:effectLst/>
                <a:latin typeface="Arial" charset="0"/>
                <a:ea typeface="ＭＳ Ｐゴシック" charset="0"/>
                <a:cs typeface="ＭＳ Ｐゴシック" charset="0"/>
              </a:endParaRPr>
            </a:p>
          </p:txBody>
        </p:sp>
        <p:sp>
          <p:nvSpPr>
            <p:cNvPr id="9" name="Rectangle 8"/>
            <p:cNvSpPr/>
            <p:nvPr/>
          </p:nvSpPr>
          <p:spPr bwMode="auto">
            <a:xfrm>
              <a:off x="1523917" y="3652547"/>
              <a:ext cx="7391400" cy="965488"/>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rgbClr val="000000"/>
                </a:solidFill>
                <a:effectLst/>
                <a:latin typeface="Arial" charset="0"/>
                <a:ea typeface="ＭＳ Ｐゴシック" charset="0"/>
                <a:cs typeface="ＭＳ Ｐゴシック" charset="0"/>
              </a:endParaRPr>
            </a:p>
          </p:txBody>
        </p:sp>
        <p:sp>
          <p:nvSpPr>
            <p:cNvPr id="10" name="Rectangle 9"/>
            <p:cNvSpPr/>
            <p:nvPr/>
          </p:nvSpPr>
          <p:spPr bwMode="auto">
            <a:xfrm>
              <a:off x="1536617" y="2636835"/>
              <a:ext cx="698500" cy="5334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rgbClr val="000000"/>
                </a:solidFill>
                <a:effectLst/>
                <a:latin typeface="Arial" charset="0"/>
                <a:ea typeface="ＭＳ Ｐゴシック" charset="0"/>
                <a:cs typeface="ＭＳ Ｐゴシック" charset="0"/>
              </a:endParaRPr>
            </a:p>
          </p:txBody>
        </p:sp>
        <p:sp>
          <p:nvSpPr>
            <p:cNvPr id="11" name="Rectangle 10"/>
            <p:cNvSpPr/>
            <p:nvPr/>
          </p:nvSpPr>
          <p:spPr bwMode="auto">
            <a:xfrm>
              <a:off x="2241941" y="3177059"/>
              <a:ext cx="2209800" cy="475488"/>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rgbClr val="000000"/>
                </a:solidFill>
                <a:effectLst/>
                <a:latin typeface="Arial" charset="0"/>
                <a:ea typeface="ＭＳ Ｐゴシック" charset="0"/>
                <a:cs typeface="ＭＳ Ｐゴシック" charset="0"/>
              </a:endParaRPr>
            </a:p>
          </p:txBody>
        </p:sp>
        <p:sp>
          <p:nvSpPr>
            <p:cNvPr id="12" name="Rectangle 11"/>
            <p:cNvSpPr/>
            <p:nvPr/>
          </p:nvSpPr>
          <p:spPr bwMode="auto">
            <a:xfrm>
              <a:off x="4457617" y="2694747"/>
              <a:ext cx="3684118" cy="475488"/>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rgbClr val="000000"/>
                </a:solidFill>
                <a:effectLst/>
                <a:latin typeface="Arial" charset="0"/>
                <a:ea typeface="ＭＳ Ｐゴシック" charset="0"/>
                <a:cs typeface="ＭＳ Ｐゴシック" charset="0"/>
              </a:endParaRPr>
            </a:p>
          </p:txBody>
        </p:sp>
        <p:sp>
          <p:nvSpPr>
            <p:cNvPr id="13" name="Rectangle 12"/>
            <p:cNvSpPr/>
            <p:nvPr/>
          </p:nvSpPr>
          <p:spPr bwMode="auto">
            <a:xfrm>
              <a:off x="8142147" y="3176647"/>
              <a:ext cx="762000" cy="469076"/>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rgbClr val="000000"/>
                </a:solidFill>
                <a:effectLst/>
                <a:latin typeface="Arial" charset="0"/>
                <a:ea typeface="ＭＳ Ｐゴシック" charset="0"/>
                <a:cs typeface="ＭＳ Ｐゴシック" charset="0"/>
              </a:endParaRPr>
            </a:p>
          </p:txBody>
        </p:sp>
      </p:grpSp>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Impact of </a:t>
            </a:r>
            <a:r>
              <a:rPr lang="en-US" sz="3200" b="1" dirty="0" smtClean="0">
                <a:solidFill>
                  <a:srgbClr val="00503A"/>
                </a:solidFill>
              </a:rPr>
              <a:t>Car Crashes</a:t>
            </a:r>
            <a:endParaRPr lang="en-US" sz="3200" b="1" dirty="0">
              <a:solidFill>
                <a:srgbClr val="00503A"/>
              </a:solidFill>
            </a:endParaRPr>
          </a:p>
        </p:txBody>
      </p:sp>
      <p:sp>
        <p:nvSpPr>
          <p:cNvPr id="15" name="Content Placeholder 2"/>
          <p:cNvSpPr txBox="1">
            <a:spLocks/>
          </p:cNvSpPr>
          <p:nvPr/>
        </p:nvSpPr>
        <p:spPr>
          <a:xfrm>
            <a:off x="1297690" y="1125128"/>
            <a:ext cx="3743414" cy="2682585"/>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rgbClr val="00503A"/>
                </a:solidFill>
              </a:rPr>
              <a:t>100 </a:t>
            </a:r>
            <a:r>
              <a:rPr lang="en-US" sz="1400" dirty="0">
                <a:solidFill>
                  <a:srgbClr val="00503A"/>
                </a:solidFill>
              </a:rPr>
              <a:t>people die in crashes every </a:t>
            </a:r>
            <a:r>
              <a:rPr lang="en-US" sz="1400" dirty="0" smtClean="0">
                <a:solidFill>
                  <a:srgbClr val="00503A"/>
                </a:solidFill>
              </a:rPr>
              <a:t>day</a:t>
            </a:r>
            <a:endParaRPr lang="en-US" sz="1400" dirty="0">
              <a:solidFill>
                <a:srgbClr val="00503A"/>
              </a:solidFill>
            </a:endParaRPr>
          </a:p>
          <a:p>
            <a:r>
              <a:rPr lang="en-US" sz="1400" dirty="0">
                <a:solidFill>
                  <a:srgbClr val="00503A"/>
                </a:solidFill>
              </a:rPr>
              <a:t>About 35,000 deaths each year </a:t>
            </a:r>
          </a:p>
        </p:txBody>
      </p:sp>
    </p:spTree>
    <p:extLst>
      <p:ext uri="{BB962C8B-B14F-4D97-AF65-F5344CB8AC3E}">
        <p14:creationId xmlns:p14="http://schemas.microsoft.com/office/powerpoint/2010/main" xmlns="" val="1785589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Impact of </a:t>
            </a:r>
            <a:r>
              <a:rPr lang="en-US" sz="3200" b="1" dirty="0" smtClean="0">
                <a:solidFill>
                  <a:srgbClr val="00503A"/>
                </a:solidFill>
              </a:rPr>
              <a:t>Car Crashes</a:t>
            </a:r>
            <a:endParaRPr lang="en-US" sz="3200" b="1" dirty="0">
              <a:solidFill>
                <a:srgbClr val="00503A"/>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19336" y="978699"/>
            <a:ext cx="6948470" cy="3136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9122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Causes of </a:t>
            </a:r>
            <a:r>
              <a:rPr lang="en-US" sz="3200" b="1" dirty="0" smtClean="0">
                <a:solidFill>
                  <a:srgbClr val="00503A"/>
                </a:solidFill>
              </a:rPr>
              <a:t>Car Crashes</a:t>
            </a:r>
            <a:endParaRPr lang="en-US" sz="3200" b="1" dirty="0">
              <a:solidFill>
                <a:srgbClr val="00503A"/>
              </a:solidFill>
            </a:endParaRPr>
          </a:p>
        </p:txBody>
      </p:sp>
      <p:sp>
        <p:nvSpPr>
          <p:cNvPr id="4" name="Content Placeholder 2"/>
          <p:cNvSpPr txBox="1">
            <a:spLocks/>
          </p:cNvSpPr>
          <p:nvPr/>
        </p:nvSpPr>
        <p:spPr>
          <a:xfrm>
            <a:off x="436280" y="1778406"/>
            <a:ext cx="8401226" cy="2682585"/>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rgbClr val="00503A"/>
                </a:solidFill>
              </a:rPr>
              <a:t>Human error is the #1 factor in car crashes</a:t>
            </a:r>
          </a:p>
          <a:p>
            <a:endParaRPr lang="en-US" sz="1400" dirty="0">
              <a:solidFill>
                <a:srgbClr val="00503A"/>
              </a:solidFill>
            </a:endParaRPr>
          </a:p>
          <a:p>
            <a:r>
              <a:rPr lang="en-US" sz="1400" dirty="0">
                <a:solidFill>
                  <a:srgbClr val="00503A"/>
                </a:solidFill>
              </a:rPr>
              <a:t>Distraction is a leading factor in car crashes</a:t>
            </a:r>
          </a:p>
          <a:p>
            <a:pPr marL="0" indent="0">
              <a:buNone/>
            </a:pPr>
            <a:endParaRPr lang="en-US" sz="1400" dirty="0">
              <a:solidFill>
                <a:srgbClr val="00503A"/>
              </a:solidFill>
            </a:endParaRPr>
          </a:p>
          <a:p>
            <a:r>
              <a:rPr lang="en-US" sz="1400" dirty="0" smtClean="0">
                <a:solidFill>
                  <a:srgbClr val="00503A"/>
                </a:solidFill>
              </a:rPr>
              <a:t>Cell phones are a top driver distraction</a:t>
            </a:r>
          </a:p>
          <a:p>
            <a:pPr marL="0" indent="0">
              <a:buNone/>
            </a:pPr>
            <a:endParaRPr lang="en-US" sz="1400" dirty="0">
              <a:solidFill>
                <a:srgbClr val="00503A"/>
              </a:solidFill>
            </a:endParaRPr>
          </a:p>
          <a:p>
            <a:pPr marL="0" indent="0">
              <a:buNone/>
            </a:pPr>
            <a:endParaRPr lang="en-US" sz="1400" dirty="0">
              <a:solidFill>
                <a:srgbClr val="00503A"/>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670388" y="1073211"/>
            <a:ext cx="3890305" cy="2938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9119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Cell Phones are a </a:t>
            </a:r>
            <a:r>
              <a:rPr lang="en-US" sz="3200" b="1" dirty="0" smtClean="0">
                <a:solidFill>
                  <a:srgbClr val="00503A"/>
                </a:solidFill>
              </a:rPr>
              <a:t>Top Distraction</a:t>
            </a:r>
            <a:endParaRPr lang="en-US" sz="3200" b="1" dirty="0">
              <a:solidFill>
                <a:srgbClr val="00503A"/>
              </a:solidFill>
            </a:endParaRP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155934" y="998774"/>
            <a:ext cx="5104140" cy="3368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2079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Conversation is </a:t>
            </a:r>
            <a:r>
              <a:rPr lang="en-US" sz="3200" b="1" dirty="0" smtClean="0">
                <a:solidFill>
                  <a:srgbClr val="00503A"/>
                </a:solidFill>
              </a:rPr>
              <a:t>Distracting</a:t>
            </a:r>
            <a:endParaRPr lang="en-US" sz="3200" b="1" dirty="0">
              <a:solidFill>
                <a:srgbClr val="00503A"/>
              </a:solidFill>
            </a:endParaRPr>
          </a:p>
        </p:txBody>
      </p:sp>
      <p:sp>
        <p:nvSpPr>
          <p:cNvPr id="4" name="Content Placeholder 2"/>
          <p:cNvSpPr txBox="1">
            <a:spLocks/>
          </p:cNvSpPr>
          <p:nvPr/>
        </p:nvSpPr>
        <p:spPr>
          <a:xfrm>
            <a:off x="449347" y="1523949"/>
            <a:ext cx="4395608" cy="2682585"/>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rgbClr val="00503A"/>
                </a:solidFill>
              </a:rPr>
              <a:t>30 studies found no safety benefit to hands-free devices</a:t>
            </a:r>
          </a:p>
          <a:p>
            <a:r>
              <a:rPr lang="en-US" sz="1400" dirty="0">
                <a:solidFill>
                  <a:srgbClr val="00503A"/>
                </a:solidFill>
              </a:rPr>
              <a:t>This is because of </a:t>
            </a:r>
            <a:r>
              <a:rPr lang="en-US" sz="1400" dirty="0" smtClean="0">
                <a:solidFill>
                  <a:srgbClr val="00503A"/>
                </a:solidFill>
              </a:rPr>
              <a:t>the conversation on phones</a:t>
            </a:r>
            <a:endParaRPr lang="en-US" sz="1400" dirty="0">
              <a:solidFill>
                <a:srgbClr val="00503A"/>
              </a:solidFill>
            </a:endParaRPr>
          </a:p>
          <a:p>
            <a:r>
              <a:rPr lang="en-US" sz="1400" dirty="0" smtClean="0">
                <a:solidFill>
                  <a:srgbClr val="00503A"/>
                </a:solidFill>
              </a:rPr>
              <a:t>Talking on a cell phone is </a:t>
            </a:r>
            <a:r>
              <a:rPr lang="en-US" sz="1400" dirty="0">
                <a:solidFill>
                  <a:srgbClr val="00503A"/>
                </a:solidFill>
              </a:rPr>
              <a:t>mentally </a:t>
            </a:r>
            <a:r>
              <a:rPr lang="en-US" sz="1400" dirty="0" smtClean="0">
                <a:solidFill>
                  <a:srgbClr val="00503A"/>
                </a:solidFill>
              </a:rPr>
              <a:t>distracting</a:t>
            </a:r>
          </a:p>
          <a:p>
            <a:r>
              <a:rPr lang="en-US" sz="1400" dirty="0" smtClean="0">
                <a:solidFill>
                  <a:srgbClr val="00503A"/>
                </a:solidFill>
              </a:rPr>
              <a:t>Trying to do two thinking tasks at one time is mentally distracting</a:t>
            </a:r>
            <a:endParaRPr lang="en-US" sz="1400" dirty="0">
              <a:solidFill>
                <a:srgbClr val="00503A"/>
              </a:solidFill>
            </a:endParaRPr>
          </a:p>
          <a:p>
            <a:pPr marL="0" indent="0">
              <a:buNone/>
            </a:pPr>
            <a:endParaRPr lang="en-US" sz="1400" dirty="0">
              <a:solidFill>
                <a:srgbClr val="00503A"/>
              </a:solidFill>
            </a:endParaRPr>
          </a:p>
          <a:p>
            <a:pPr marL="0" indent="0">
              <a:buNone/>
            </a:pPr>
            <a:endParaRPr lang="en-US" sz="1400" dirty="0">
              <a:solidFill>
                <a:srgbClr val="00503A"/>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718831" y="1162756"/>
            <a:ext cx="3720826" cy="26387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65102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Conversation is </a:t>
            </a:r>
            <a:r>
              <a:rPr lang="en-US" sz="3200" b="1" dirty="0" smtClean="0">
                <a:solidFill>
                  <a:srgbClr val="00503A"/>
                </a:solidFill>
              </a:rPr>
              <a:t>Distracting</a:t>
            </a:r>
            <a:endParaRPr lang="en-US" sz="3200" b="1" dirty="0">
              <a:solidFill>
                <a:srgbClr val="00503A"/>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371643" y="1378183"/>
            <a:ext cx="7346697" cy="25488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1051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Conversation is </a:t>
            </a:r>
            <a:r>
              <a:rPr lang="en-US" sz="3200" b="1" dirty="0" smtClean="0">
                <a:solidFill>
                  <a:srgbClr val="00503A"/>
                </a:solidFill>
              </a:rPr>
              <a:t>Distracting</a:t>
            </a:r>
            <a:endParaRPr lang="en-US" sz="3200" b="1" dirty="0">
              <a:solidFill>
                <a:srgbClr val="00503A"/>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83075" y="1262512"/>
            <a:ext cx="4267200" cy="275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631250" y="1262512"/>
            <a:ext cx="43465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10425" y="3991547"/>
            <a:ext cx="1498487" cy="369332"/>
          </a:xfrm>
          <a:prstGeom prst="rect">
            <a:avLst/>
          </a:prstGeom>
          <a:noFill/>
        </p:spPr>
        <p:txBody>
          <a:bodyPr wrap="none" rtlCol="0">
            <a:spAutoFit/>
          </a:bodyPr>
          <a:lstStyle/>
          <a:p>
            <a:r>
              <a:rPr lang="en-US" dirty="0" smtClean="0"/>
              <a:t>Off the phone</a:t>
            </a:r>
            <a:endParaRPr lang="en-US" dirty="0"/>
          </a:p>
        </p:txBody>
      </p:sp>
      <p:sp>
        <p:nvSpPr>
          <p:cNvPr id="7" name="TextBox 6"/>
          <p:cNvSpPr txBox="1"/>
          <p:nvPr/>
        </p:nvSpPr>
        <p:spPr>
          <a:xfrm>
            <a:off x="6239289" y="3975879"/>
            <a:ext cx="1481496" cy="369332"/>
          </a:xfrm>
          <a:prstGeom prst="rect">
            <a:avLst/>
          </a:prstGeom>
          <a:noFill/>
        </p:spPr>
        <p:txBody>
          <a:bodyPr wrap="none" rtlCol="0">
            <a:spAutoFit/>
          </a:bodyPr>
          <a:lstStyle/>
          <a:p>
            <a:r>
              <a:rPr lang="en-US" dirty="0" smtClean="0"/>
              <a:t>On the phone</a:t>
            </a:r>
            <a:endParaRPr lang="en-US" dirty="0"/>
          </a:p>
        </p:txBody>
      </p:sp>
    </p:spTree>
    <p:extLst>
      <p:ext uri="{BB962C8B-B14F-4D97-AF65-F5344CB8AC3E}">
        <p14:creationId xmlns:p14="http://schemas.microsoft.com/office/powerpoint/2010/main" xmlns="" val="2006934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143" y="141111"/>
            <a:ext cx="8454658" cy="102164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00503A"/>
                </a:solidFill>
              </a:rPr>
              <a:t>Conversation is </a:t>
            </a:r>
            <a:r>
              <a:rPr lang="en-US" sz="3200" b="1" dirty="0" smtClean="0">
                <a:solidFill>
                  <a:srgbClr val="00503A"/>
                </a:solidFill>
              </a:rPr>
              <a:t>Distracting</a:t>
            </a:r>
            <a:endParaRPr lang="en-US" sz="3200" b="1" dirty="0">
              <a:solidFill>
                <a:srgbClr val="00503A"/>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xmlns=""/>
              </a:ext>
            </a:extLst>
          </a:blip>
          <a:srcRect/>
          <a:stretch/>
        </p:blipFill>
        <p:spPr bwMode="auto">
          <a:xfrm>
            <a:off x="1876093" y="1860332"/>
            <a:ext cx="5801711" cy="2006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2"/>
          <p:cNvSpPr txBox="1">
            <a:spLocks/>
          </p:cNvSpPr>
          <p:nvPr/>
        </p:nvSpPr>
        <p:spPr>
          <a:xfrm>
            <a:off x="1016910" y="1339672"/>
            <a:ext cx="7827551" cy="1744818"/>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solidFill>
                  <a:srgbClr val="00503A"/>
                </a:solidFill>
              </a:rPr>
              <a:t>Drivers talking on cell phones, handheld or hands-free, can miss seeing 50% of what’s around them</a:t>
            </a:r>
            <a:endParaRPr lang="en-US" sz="1400" dirty="0">
              <a:solidFill>
                <a:srgbClr val="00503A"/>
              </a:solidFill>
            </a:endParaRPr>
          </a:p>
          <a:p>
            <a:pPr marL="0" indent="0">
              <a:buNone/>
            </a:pPr>
            <a:endParaRPr lang="en-US" sz="1400" dirty="0">
              <a:solidFill>
                <a:srgbClr val="00503A"/>
              </a:solidFill>
            </a:endParaRPr>
          </a:p>
        </p:txBody>
      </p:sp>
    </p:spTree>
    <p:extLst>
      <p:ext uri="{BB962C8B-B14F-4D97-AF65-F5344CB8AC3E}">
        <p14:creationId xmlns:p14="http://schemas.microsoft.com/office/powerpoint/2010/main" xmlns="" val="332264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cell phone distracted driving</TermName>
          <TermId xmlns="http://schemas.microsoft.com/office/infopath/2007/PartnerControls">deca7f30-156c-48fa-a74c-764dd4eb4f1d</TermId>
        </TermInfo>
        <TermInfo xmlns="http://schemas.microsoft.com/office/infopath/2007/PartnerControls">
          <TermName xmlns="http://schemas.microsoft.com/office/infopath/2007/PartnerControls">Calls Kill</TermName>
          <TermId xmlns="http://schemas.microsoft.com/office/infopath/2007/PartnerControls">f98d1c22-25ef-436b-8cb9-3fca13ed7fa1</TermId>
        </TermInfo>
        <TermInfo xmlns="http://schemas.microsoft.com/office/infopath/2007/PartnerControls">
          <TermName xmlns="http://schemas.microsoft.com/office/infopath/2007/PartnerControls">Distracted Driving Awareness Month</TermName>
          <TermId xmlns="http://schemas.microsoft.com/office/infopath/2007/PartnerControls">27d25fac-9dfd-481a-9764-a17caba8dc49</TermId>
        </TermInfo>
      </Terms>
    </TaxKeywordTaxHTField>
    <CTA_x0020_LinkType xmlns="b35a27d7-1396-409e-8fc2-873a3cc5d79b">Open in new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2099-09-25T05:00:00+00:00</ExpirationDate>
    <BulletSet1 xmlns="b35a27d7-1396-409e-8fc2-873a3cc5d79b" xsi:nil="true"/>
    <wic_System_Copyright xmlns="http://schemas.microsoft.com/sharepoint/v3/fields" xsi:nil="true"/>
    <TaxCatchAll xmlns="b35a27d7-1396-409e-8fc2-873a3cc5d79b">
      <Value>111</Value>
      <Value>3350</Value>
      <Value>5273</Value>
      <Value>4568</Value>
    </TaxCatchAll>
    <LaunchDate xmlns="b35a27d7-1396-409e-8fc2-873a3cc5d79b">2015-03-25T05:00:00+00:00</LaunchDate>
    <Document_x0020_Date xmlns="b35a27d7-1396-409e-8fc2-873a3cc5d79b">2015-03-25T05:00:00+00:00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5a39b978833d90d58b98ff6261c2d0ba">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bb4d591c845b78f4c28156fc154b3368"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90E42-0743-4DBE-BC21-9FED3B4AA326}">
  <ds:schemaRefs>
    <ds:schemaRef ds:uri="b35a27d7-1396-409e-8fc2-873a3cc5d79b"/>
    <ds:schemaRef ds:uri="http://schemas.openxmlformats.org/package/2006/metadata/core-properties"/>
    <ds:schemaRef ds:uri="http://schemas.microsoft.com/office/2006/documentManagement/types"/>
    <ds:schemaRef ds:uri="http://www.w3.org/XML/1998/namespace"/>
    <ds:schemaRef ds:uri="http://schemas.microsoft.com/sharepoint/v3/fields"/>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429EF52-E00E-4BFD-9EA6-D68EF67C335F}">
  <ds:schemaRefs>
    <ds:schemaRef ds:uri="http://schemas.microsoft.com/sharepoint/v3/contenttype/forms"/>
  </ds:schemaRefs>
</ds:datastoreItem>
</file>

<file path=customXml/itemProps3.xml><?xml version="1.0" encoding="utf-8"?>
<ds:datastoreItem xmlns:ds="http://schemas.openxmlformats.org/officeDocument/2006/customXml" ds:itemID="{8BACFAAD-E23C-4DAB-B7E9-FF4A5C4AE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5a27d7-1396-409e-8fc2-873a3cc5d79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5079</TotalTime>
  <Words>1837</Words>
  <Application>Microsoft Office PowerPoint</Application>
  <PresentationFormat>On-screen Show (16:9)</PresentationFormat>
  <Paragraphs>150</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NSC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Calls Kill PowerPoint Presentation</dc:title>
  <dc:creator>Diana Conte</dc:creator>
  <cp:keywords>Calls Kill; cell phone distracted driving; Distracted Driving Awareness Month</cp:keywords>
  <cp:lastModifiedBy>Johns</cp:lastModifiedBy>
  <cp:revision>57</cp:revision>
  <dcterms:created xsi:type="dcterms:W3CDTF">2015-03-05T21:19:44Z</dcterms:created>
  <dcterms:modified xsi:type="dcterms:W3CDTF">2016-04-04T22:28:59Z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axKeyword">
    <vt:lpwstr>3350;#Distracted Driving Awareness Month|27d25fac-9dfd-481a-9764-a17caba8dc49;#5273;#Calls Kill|f98d1c22-25ef-436b-8cb9-3fca13ed7fa1;#4568;#cell phone distracted driving|deca7f30-156c-48fa-a74c-764dd4eb4f1d</vt:lpwstr>
  </property>
  <property fmtid="{D5CDD505-2E9C-101B-9397-08002B2CF9AE}" pid="4" name="Topic">
    <vt:lpwstr/>
  </property>
  <property fmtid="{D5CDD505-2E9C-101B-9397-08002B2CF9AE}" pid="5" name="Document Type">
    <vt:lpwstr>111;#Educational|2ccee355-b2dd-4a32-acde-0a8b816bffd5</vt:lpwstr>
  </property>
  <property fmtid="{D5CDD505-2E9C-101B-9397-08002B2CF9AE}" pid="6" name="Departments">
    <vt:lpwstr/>
  </property>
  <property fmtid="{D5CDD505-2E9C-101B-9397-08002B2CF9AE}" pid="7" name="Enterprise_x0020_Keywords">
    <vt:lpwstr>4568;#cell phone distracted driving|deca7f30-156c-48fa-a74c-764dd4eb4f1d;#5273;#Calls Kill|f98d1c22-25ef-436b-8cb9-3fca13ed7fa1;#3350;#Distracted Driving Awareness Month|27d25fac-9dfd-481a-9764-a17caba8dc49</vt:lpwstr>
  </property>
  <property fmtid="{D5CDD505-2E9C-101B-9397-08002B2CF9AE}" pid="8" name="Enterprise Keywords">
    <vt:lpwstr>4568;#cell phone distracted driving|deca7f30-156c-48fa-a74c-764dd4eb4f1d;#5273;#Calls Kill|f98d1c22-25ef-436b-8cb9-3fca13ed7fa1;#3350;#Distracted Driving Awareness Month|27d25fac-9dfd-481a-9764-a17caba8dc49</vt:lpwstr>
  </property>
</Properties>
</file>