
<file path=[Content_Types].xml><?xml version="1.0" encoding="utf-8"?>
<Types xmlns="http://schemas.openxmlformats.org/package/2006/content-types">
  <Default Extension="gif" ContentType="image/gif"/>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media/image5.jpg" ContentType="image/jpeg"/>
  <Override PartName="/ppt/media/image9.jpg" ContentType="image/jpeg"/>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80" r:id="rId3"/>
    <p:sldId id="257" r:id="rId4"/>
    <p:sldId id="277" r:id="rId5"/>
    <p:sldId id="278" r:id="rId6"/>
    <p:sldId id="279" r:id="rId7"/>
    <p:sldId id="260" r:id="rId8"/>
    <p:sldId id="263" r:id="rId9"/>
  </p:sldIdLst>
  <p:sldSz cx="10058400" cy="7772400"/>
  <p:notesSz cx="10058400" cy="7772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316" y="6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ckie Harsha" userId="feec2534791a92dc" providerId="LiveId" clId="{64EAA39A-44B8-4DC8-9A3B-02C24A249E9F}"/>
    <pc:docChg chg="modSld">
      <pc:chgData name="Jackie Harsha" userId="feec2534791a92dc" providerId="LiveId" clId="{64EAA39A-44B8-4DC8-9A3B-02C24A249E9F}" dt="2020-08-31T01:45:45.261" v="19" actId="1076"/>
      <pc:docMkLst>
        <pc:docMk/>
      </pc:docMkLst>
      <pc:sldChg chg="modSp mod">
        <pc:chgData name="Jackie Harsha" userId="feec2534791a92dc" providerId="LiveId" clId="{64EAA39A-44B8-4DC8-9A3B-02C24A249E9F}" dt="2020-08-31T01:42:19.574" v="1" actId="14100"/>
        <pc:sldMkLst>
          <pc:docMk/>
          <pc:sldMk cId="0" sldId="257"/>
        </pc:sldMkLst>
        <pc:picChg chg="mod">
          <ac:chgData name="Jackie Harsha" userId="feec2534791a92dc" providerId="LiveId" clId="{64EAA39A-44B8-4DC8-9A3B-02C24A249E9F}" dt="2020-08-31T01:42:19.574" v="1" actId="14100"/>
          <ac:picMkLst>
            <pc:docMk/>
            <pc:sldMk cId="0" sldId="257"/>
            <ac:picMk id="3" creationId="{00000000-0000-0000-0000-000000000000}"/>
          </ac:picMkLst>
        </pc:picChg>
      </pc:sldChg>
      <pc:sldChg chg="modSp mod">
        <pc:chgData name="Jackie Harsha" userId="feec2534791a92dc" providerId="LiveId" clId="{64EAA39A-44B8-4DC8-9A3B-02C24A249E9F}" dt="2020-08-31T01:45:45.261" v="19" actId="1076"/>
        <pc:sldMkLst>
          <pc:docMk/>
          <pc:sldMk cId="0" sldId="263"/>
        </pc:sldMkLst>
        <pc:spChg chg="mod">
          <ac:chgData name="Jackie Harsha" userId="feec2534791a92dc" providerId="LiveId" clId="{64EAA39A-44B8-4DC8-9A3B-02C24A249E9F}" dt="2020-08-31T01:45:39.578" v="18" actId="1076"/>
          <ac:spMkLst>
            <pc:docMk/>
            <pc:sldMk cId="0" sldId="263"/>
            <ac:spMk id="4" creationId="{97F34E22-32AC-43BD-855D-DFDC67C0DE15}"/>
          </ac:spMkLst>
        </pc:spChg>
        <pc:picChg chg="mod">
          <ac:chgData name="Jackie Harsha" userId="feec2534791a92dc" providerId="LiveId" clId="{64EAA39A-44B8-4DC8-9A3B-02C24A249E9F}" dt="2020-08-31T01:45:45.261" v="19" actId="1076"/>
          <ac:picMkLst>
            <pc:docMk/>
            <pc:sldMk cId="0" sldId="263"/>
            <ac:picMk id="2" creationId="{00000000-0000-0000-0000-000000000000}"/>
          </ac:picMkLst>
        </pc:picChg>
      </pc:sldChg>
      <pc:sldChg chg="modSp mod">
        <pc:chgData name="Jackie Harsha" userId="feec2534791a92dc" providerId="LiveId" clId="{64EAA39A-44B8-4DC8-9A3B-02C24A249E9F}" dt="2020-08-31T01:43:03.261" v="3" actId="1076"/>
        <pc:sldMkLst>
          <pc:docMk/>
          <pc:sldMk cId="803536281" sldId="277"/>
        </pc:sldMkLst>
        <pc:picChg chg="mod">
          <ac:chgData name="Jackie Harsha" userId="feec2534791a92dc" providerId="LiveId" clId="{64EAA39A-44B8-4DC8-9A3B-02C24A249E9F}" dt="2020-08-31T01:43:03.261" v="3" actId="1076"/>
          <ac:picMkLst>
            <pc:docMk/>
            <pc:sldMk cId="803536281" sldId="277"/>
            <ac:picMk id="4" creationId="{00000000-0000-0000-0000-000000000000}"/>
          </ac:picMkLst>
        </pc:picChg>
      </pc:sldChg>
      <pc:sldChg chg="modSp mod">
        <pc:chgData name="Jackie Harsha" userId="feec2534791a92dc" providerId="LiveId" clId="{64EAA39A-44B8-4DC8-9A3B-02C24A249E9F}" dt="2020-08-31T01:43:53.368" v="11" actId="1076"/>
        <pc:sldMkLst>
          <pc:docMk/>
          <pc:sldMk cId="2100022593" sldId="278"/>
        </pc:sldMkLst>
        <pc:spChg chg="mod">
          <ac:chgData name="Jackie Harsha" userId="feec2534791a92dc" providerId="LiveId" clId="{64EAA39A-44B8-4DC8-9A3B-02C24A249E9F}" dt="2020-08-31T01:43:53.368" v="11" actId="1076"/>
          <ac:spMkLst>
            <pc:docMk/>
            <pc:sldMk cId="2100022593" sldId="278"/>
            <ac:spMk id="4" creationId="{307F9088-2117-4990-9E2E-7CFF28274DEF}"/>
          </ac:spMkLst>
        </pc:spChg>
      </pc:sldChg>
      <pc:sldChg chg="modSp mod">
        <pc:chgData name="Jackie Harsha" userId="feec2534791a92dc" providerId="LiveId" clId="{64EAA39A-44B8-4DC8-9A3B-02C24A249E9F}" dt="2020-08-31T01:44:06.182" v="13" actId="1076"/>
        <pc:sldMkLst>
          <pc:docMk/>
          <pc:sldMk cId="1972598596" sldId="279"/>
        </pc:sldMkLst>
        <pc:picChg chg="mod">
          <ac:chgData name="Jackie Harsha" userId="feec2534791a92dc" providerId="LiveId" clId="{64EAA39A-44B8-4DC8-9A3B-02C24A249E9F}" dt="2020-08-31T01:44:06.182" v="13" actId="1076"/>
          <ac:picMkLst>
            <pc:docMk/>
            <pc:sldMk cId="1972598596" sldId="279"/>
            <ac:picMk id="5"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4380" y="2409444"/>
            <a:ext cx="8549640" cy="163220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08760" y="4352544"/>
            <a:ext cx="7040880" cy="19431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700" b="1" i="0">
                <a:solidFill>
                  <a:srgbClr val="333333"/>
                </a:solidFill>
                <a:latin typeface="Calibri"/>
                <a:cs typeface="Calibri"/>
              </a:defRPr>
            </a:lvl1pPr>
          </a:lstStyle>
          <a:p>
            <a:pPr marL="1805939" marR="5080" indent="-1793875">
              <a:lnSpc>
                <a:spcPts val="2110"/>
              </a:lnSpc>
              <a:spcBef>
                <a:spcPts val="30"/>
              </a:spcBef>
            </a:pPr>
            <a:r>
              <a:rPr dirty="0"/>
              <a:t>New Mexico </a:t>
            </a:r>
            <a:r>
              <a:rPr spc="10" dirty="0"/>
              <a:t>Wing, </a:t>
            </a:r>
            <a:r>
              <a:rPr spc="-5" dirty="0"/>
              <a:t>Working </a:t>
            </a:r>
            <a:r>
              <a:rPr spc="-20" dirty="0"/>
              <a:t>Together </a:t>
            </a:r>
            <a:r>
              <a:rPr dirty="0"/>
              <a:t>as a </a:t>
            </a:r>
            <a:r>
              <a:rPr spc="-30" dirty="0"/>
              <a:t>Team, </a:t>
            </a:r>
            <a:r>
              <a:rPr spc="-5" dirty="0"/>
              <a:t>in </a:t>
            </a:r>
            <a:r>
              <a:rPr dirty="0"/>
              <a:t>All </a:t>
            </a:r>
            <a:r>
              <a:rPr spc="5" dirty="0"/>
              <a:t>of Our </a:t>
            </a:r>
            <a:r>
              <a:rPr dirty="0"/>
              <a:t>Missions </a:t>
            </a:r>
            <a:r>
              <a:rPr spc="-5" dirty="0"/>
              <a:t>for  </a:t>
            </a:r>
            <a:r>
              <a:rPr spc="5" dirty="0"/>
              <a:t>Our </a:t>
            </a:r>
            <a:r>
              <a:rPr spc="-5" dirty="0"/>
              <a:t>Community, </a:t>
            </a:r>
            <a:r>
              <a:rPr spc="-10" dirty="0"/>
              <a:t>State </a:t>
            </a:r>
            <a:r>
              <a:rPr spc="5" dirty="0"/>
              <a:t>and</a:t>
            </a:r>
            <a:r>
              <a:rPr spc="45" dirty="0"/>
              <a:t> </a:t>
            </a:r>
            <a:r>
              <a:rPr dirty="0"/>
              <a:t>Nation</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8/30/2020</a:t>
            </a:fld>
            <a:endParaRPr lang="en-US"/>
          </a:p>
        </p:txBody>
      </p:sp>
      <p:sp>
        <p:nvSpPr>
          <p:cNvPr id="6" name="Holder 6"/>
          <p:cNvSpPr>
            <a:spLocks noGrp="1"/>
          </p:cNvSpPr>
          <p:nvPr>
            <p:ph type="sldNum" sz="quarter" idx="7"/>
          </p:nvPr>
        </p:nvSpPr>
        <p:spPr/>
        <p:txBody>
          <a:bodyPr lIns="0" tIns="0" rIns="0" bIns="0"/>
          <a:lstStyle>
            <a:lvl1pPr>
              <a:defRPr sz="1700" b="0" i="0">
                <a:solidFill>
                  <a:schemeClr val="tx1"/>
                </a:solidFill>
                <a:latin typeface="Calibri"/>
                <a:cs typeface="Calibri"/>
              </a:defRPr>
            </a:lvl1pPr>
          </a:lstStyle>
          <a:p>
            <a:pPr marL="38100">
              <a:lnSpc>
                <a:spcPct val="100000"/>
              </a:lnSpc>
              <a:spcBef>
                <a:spcPts val="20"/>
              </a:spcBef>
            </a:pP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700" b="1" i="0">
                <a:solidFill>
                  <a:schemeClr val="tx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3000" b="1" i="0">
                <a:solidFill>
                  <a:srgbClr val="333333"/>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defRPr sz="1700" b="1" i="0">
                <a:solidFill>
                  <a:srgbClr val="333333"/>
                </a:solidFill>
                <a:latin typeface="Calibri"/>
                <a:cs typeface="Calibri"/>
              </a:defRPr>
            </a:lvl1pPr>
          </a:lstStyle>
          <a:p>
            <a:pPr marL="1805939" marR="5080" indent="-1793875">
              <a:lnSpc>
                <a:spcPts val="2110"/>
              </a:lnSpc>
              <a:spcBef>
                <a:spcPts val="30"/>
              </a:spcBef>
            </a:pPr>
            <a:r>
              <a:rPr dirty="0"/>
              <a:t>New Mexico </a:t>
            </a:r>
            <a:r>
              <a:rPr spc="10" dirty="0"/>
              <a:t>Wing, </a:t>
            </a:r>
            <a:r>
              <a:rPr spc="-5" dirty="0"/>
              <a:t>Working </a:t>
            </a:r>
            <a:r>
              <a:rPr spc="-20" dirty="0"/>
              <a:t>Together </a:t>
            </a:r>
            <a:r>
              <a:rPr dirty="0"/>
              <a:t>as a </a:t>
            </a:r>
            <a:r>
              <a:rPr spc="-30" dirty="0"/>
              <a:t>Team, </a:t>
            </a:r>
            <a:r>
              <a:rPr spc="-5" dirty="0"/>
              <a:t>in </a:t>
            </a:r>
            <a:r>
              <a:rPr dirty="0"/>
              <a:t>All </a:t>
            </a:r>
            <a:r>
              <a:rPr spc="5" dirty="0"/>
              <a:t>of Our </a:t>
            </a:r>
            <a:r>
              <a:rPr dirty="0"/>
              <a:t>Missions </a:t>
            </a:r>
            <a:r>
              <a:rPr spc="-5" dirty="0"/>
              <a:t>for  </a:t>
            </a:r>
            <a:r>
              <a:rPr spc="5" dirty="0"/>
              <a:t>Our </a:t>
            </a:r>
            <a:r>
              <a:rPr spc="-5" dirty="0"/>
              <a:t>Community, </a:t>
            </a:r>
            <a:r>
              <a:rPr spc="-10" dirty="0"/>
              <a:t>State </a:t>
            </a:r>
            <a:r>
              <a:rPr spc="5" dirty="0"/>
              <a:t>and</a:t>
            </a:r>
            <a:r>
              <a:rPr spc="45" dirty="0"/>
              <a:t> </a:t>
            </a:r>
            <a:r>
              <a:rPr dirty="0"/>
              <a:t>Nation</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8/30/2020</a:t>
            </a:fld>
            <a:endParaRPr lang="en-US"/>
          </a:p>
        </p:txBody>
      </p:sp>
      <p:sp>
        <p:nvSpPr>
          <p:cNvPr id="6" name="Holder 6"/>
          <p:cNvSpPr>
            <a:spLocks noGrp="1"/>
          </p:cNvSpPr>
          <p:nvPr>
            <p:ph type="sldNum" sz="quarter" idx="7"/>
          </p:nvPr>
        </p:nvSpPr>
        <p:spPr/>
        <p:txBody>
          <a:bodyPr lIns="0" tIns="0" rIns="0" bIns="0"/>
          <a:lstStyle>
            <a:lvl1pPr>
              <a:defRPr sz="1700" b="0" i="0">
                <a:solidFill>
                  <a:schemeClr val="tx1"/>
                </a:solidFill>
                <a:latin typeface="Calibri"/>
                <a:cs typeface="Calibri"/>
              </a:defRPr>
            </a:lvl1pPr>
          </a:lstStyle>
          <a:p>
            <a:pPr marL="38100">
              <a:lnSpc>
                <a:spcPct val="100000"/>
              </a:lnSpc>
              <a:spcBef>
                <a:spcPts val="20"/>
              </a:spcBef>
            </a:pP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700" b="1" i="0">
                <a:solidFill>
                  <a:schemeClr val="tx1"/>
                </a:solidFill>
                <a:latin typeface="Calibri"/>
                <a:cs typeface="Calibri"/>
              </a:defRPr>
            </a:lvl1pPr>
          </a:lstStyle>
          <a:p>
            <a:endParaRPr/>
          </a:p>
        </p:txBody>
      </p:sp>
      <p:sp>
        <p:nvSpPr>
          <p:cNvPr id="3" name="Holder 3"/>
          <p:cNvSpPr>
            <a:spLocks noGrp="1"/>
          </p:cNvSpPr>
          <p:nvPr>
            <p:ph sz="half" idx="2"/>
          </p:nvPr>
        </p:nvSpPr>
        <p:spPr>
          <a:xfrm>
            <a:off x="502920" y="1787652"/>
            <a:ext cx="4375404" cy="512978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80076" y="1787652"/>
            <a:ext cx="4375404" cy="512978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700" b="1" i="0">
                <a:solidFill>
                  <a:srgbClr val="333333"/>
                </a:solidFill>
                <a:latin typeface="Calibri"/>
                <a:cs typeface="Calibri"/>
              </a:defRPr>
            </a:lvl1pPr>
          </a:lstStyle>
          <a:p>
            <a:pPr marL="1805939" marR="5080" indent="-1793875">
              <a:lnSpc>
                <a:spcPts val="2110"/>
              </a:lnSpc>
              <a:spcBef>
                <a:spcPts val="30"/>
              </a:spcBef>
            </a:pPr>
            <a:r>
              <a:rPr dirty="0"/>
              <a:t>New Mexico </a:t>
            </a:r>
            <a:r>
              <a:rPr spc="10" dirty="0"/>
              <a:t>Wing, </a:t>
            </a:r>
            <a:r>
              <a:rPr spc="-5" dirty="0"/>
              <a:t>Working </a:t>
            </a:r>
            <a:r>
              <a:rPr spc="-20" dirty="0"/>
              <a:t>Together </a:t>
            </a:r>
            <a:r>
              <a:rPr dirty="0"/>
              <a:t>as a </a:t>
            </a:r>
            <a:r>
              <a:rPr spc="-30" dirty="0"/>
              <a:t>Team, </a:t>
            </a:r>
            <a:r>
              <a:rPr spc="-5" dirty="0"/>
              <a:t>in </a:t>
            </a:r>
            <a:r>
              <a:rPr dirty="0"/>
              <a:t>All </a:t>
            </a:r>
            <a:r>
              <a:rPr spc="5" dirty="0"/>
              <a:t>of Our </a:t>
            </a:r>
            <a:r>
              <a:rPr dirty="0"/>
              <a:t>Missions </a:t>
            </a:r>
            <a:r>
              <a:rPr spc="-5" dirty="0"/>
              <a:t>for  </a:t>
            </a:r>
            <a:r>
              <a:rPr spc="5" dirty="0"/>
              <a:t>Our </a:t>
            </a:r>
            <a:r>
              <a:rPr spc="-5" dirty="0"/>
              <a:t>Community, </a:t>
            </a:r>
            <a:r>
              <a:rPr spc="-10" dirty="0"/>
              <a:t>State </a:t>
            </a:r>
            <a:r>
              <a:rPr spc="5" dirty="0"/>
              <a:t>and</a:t>
            </a:r>
            <a:r>
              <a:rPr spc="45" dirty="0"/>
              <a:t> </a:t>
            </a:r>
            <a:r>
              <a:rPr dirty="0"/>
              <a:t>Nation</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8/30/2020</a:t>
            </a:fld>
            <a:endParaRPr lang="en-US"/>
          </a:p>
        </p:txBody>
      </p:sp>
      <p:sp>
        <p:nvSpPr>
          <p:cNvPr id="7" name="Holder 7"/>
          <p:cNvSpPr>
            <a:spLocks noGrp="1"/>
          </p:cNvSpPr>
          <p:nvPr>
            <p:ph type="sldNum" sz="quarter" idx="7"/>
          </p:nvPr>
        </p:nvSpPr>
        <p:spPr/>
        <p:txBody>
          <a:bodyPr lIns="0" tIns="0" rIns="0" bIns="0"/>
          <a:lstStyle>
            <a:lvl1pPr>
              <a:defRPr sz="1700" b="0" i="0">
                <a:solidFill>
                  <a:schemeClr val="tx1"/>
                </a:solidFill>
                <a:latin typeface="Calibri"/>
                <a:cs typeface="Calibri"/>
              </a:defRPr>
            </a:lvl1pPr>
          </a:lstStyle>
          <a:p>
            <a:pPr marL="38100">
              <a:lnSpc>
                <a:spcPct val="100000"/>
              </a:lnSpc>
              <a:spcBef>
                <a:spcPts val="20"/>
              </a:spcBef>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700" b="1" i="0">
                <a:solidFill>
                  <a:schemeClr val="tx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defRPr sz="1700" b="1" i="0">
                <a:solidFill>
                  <a:srgbClr val="333333"/>
                </a:solidFill>
                <a:latin typeface="Calibri"/>
                <a:cs typeface="Calibri"/>
              </a:defRPr>
            </a:lvl1pPr>
          </a:lstStyle>
          <a:p>
            <a:pPr marL="1805939" marR="5080" indent="-1793875">
              <a:lnSpc>
                <a:spcPts val="2110"/>
              </a:lnSpc>
              <a:spcBef>
                <a:spcPts val="30"/>
              </a:spcBef>
            </a:pPr>
            <a:r>
              <a:rPr dirty="0"/>
              <a:t>New Mexico </a:t>
            </a:r>
            <a:r>
              <a:rPr spc="10" dirty="0"/>
              <a:t>Wing, </a:t>
            </a:r>
            <a:r>
              <a:rPr spc="-5" dirty="0"/>
              <a:t>Working </a:t>
            </a:r>
            <a:r>
              <a:rPr spc="-20" dirty="0"/>
              <a:t>Together </a:t>
            </a:r>
            <a:r>
              <a:rPr dirty="0"/>
              <a:t>as a </a:t>
            </a:r>
            <a:r>
              <a:rPr spc="-30" dirty="0"/>
              <a:t>Team, </a:t>
            </a:r>
            <a:r>
              <a:rPr spc="-5" dirty="0"/>
              <a:t>in </a:t>
            </a:r>
            <a:r>
              <a:rPr dirty="0"/>
              <a:t>All </a:t>
            </a:r>
            <a:r>
              <a:rPr spc="5" dirty="0"/>
              <a:t>of Our </a:t>
            </a:r>
            <a:r>
              <a:rPr dirty="0"/>
              <a:t>Missions </a:t>
            </a:r>
            <a:r>
              <a:rPr spc="-5" dirty="0"/>
              <a:t>for  </a:t>
            </a:r>
            <a:r>
              <a:rPr spc="5" dirty="0"/>
              <a:t>Our </a:t>
            </a:r>
            <a:r>
              <a:rPr spc="-5" dirty="0"/>
              <a:t>Community, </a:t>
            </a:r>
            <a:r>
              <a:rPr spc="-10" dirty="0"/>
              <a:t>State </a:t>
            </a:r>
            <a:r>
              <a:rPr spc="5" dirty="0"/>
              <a:t>and</a:t>
            </a:r>
            <a:r>
              <a:rPr spc="45" dirty="0"/>
              <a:t> </a:t>
            </a:r>
            <a:r>
              <a:rPr dirty="0"/>
              <a:t>Nation</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8/30/2020</a:t>
            </a:fld>
            <a:endParaRPr lang="en-US"/>
          </a:p>
        </p:txBody>
      </p:sp>
      <p:sp>
        <p:nvSpPr>
          <p:cNvPr id="5" name="Holder 5"/>
          <p:cNvSpPr>
            <a:spLocks noGrp="1"/>
          </p:cNvSpPr>
          <p:nvPr>
            <p:ph type="sldNum" sz="quarter" idx="7"/>
          </p:nvPr>
        </p:nvSpPr>
        <p:spPr/>
        <p:txBody>
          <a:bodyPr lIns="0" tIns="0" rIns="0" bIns="0"/>
          <a:lstStyle>
            <a:lvl1pPr>
              <a:defRPr sz="1700" b="0" i="0">
                <a:solidFill>
                  <a:schemeClr val="tx1"/>
                </a:solidFill>
                <a:latin typeface="Calibri"/>
                <a:cs typeface="Calibri"/>
              </a:defRPr>
            </a:lvl1pPr>
          </a:lstStyle>
          <a:p>
            <a:pPr marL="38100">
              <a:lnSpc>
                <a:spcPct val="100000"/>
              </a:lnSpc>
              <a:spcBef>
                <a:spcPts val="20"/>
              </a:spcBef>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700" b="1" i="0">
                <a:solidFill>
                  <a:srgbClr val="333333"/>
                </a:solidFill>
                <a:latin typeface="Calibri"/>
                <a:cs typeface="Calibri"/>
              </a:defRPr>
            </a:lvl1pPr>
          </a:lstStyle>
          <a:p>
            <a:pPr marL="1805939" marR="5080" indent="-1793875">
              <a:lnSpc>
                <a:spcPts val="2110"/>
              </a:lnSpc>
              <a:spcBef>
                <a:spcPts val="30"/>
              </a:spcBef>
            </a:pPr>
            <a:r>
              <a:rPr dirty="0"/>
              <a:t>New Mexico </a:t>
            </a:r>
            <a:r>
              <a:rPr spc="10" dirty="0"/>
              <a:t>Wing, </a:t>
            </a:r>
            <a:r>
              <a:rPr spc="-5" dirty="0"/>
              <a:t>Working </a:t>
            </a:r>
            <a:r>
              <a:rPr spc="-20" dirty="0"/>
              <a:t>Together </a:t>
            </a:r>
            <a:r>
              <a:rPr dirty="0"/>
              <a:t>as a </a:t>
            </a:r>
            <a:r>
              <a:rPr spc="-30" dirty="0"/>
              <a:t>Team, </a:t>
            </a:r>
            <a:r>
              <a:rPr spc="-5" dirty="0"/>
              <a:t>in </a:t>
            </a:r>
            <a:r>
              <a:rPr dirty="0"/>
              <a:t>All </a:t>
            </a:r>
            <a:r>
              <a:rPr spc="5" dirty="0"/>
              <a:t>of Our </a:t>
            </a:r>
            <a:r>
              <a:rPr dirty="0"/>
              <a:t>Missions </a:t>
            </a:r>
            <a:r>
              <a:rPr spc="-5" dirty="0"/>
              <a:t>for  </a:t>
            </a:r>
            <a:r>
              <a:rPr spc="5" dirty="0"/>
              <a:t>Our </a:t>
            </a:r>
            <a:r>
              <a:rPr spc="-5" dirty="0"/>
              <a:t>Community, </a:t>
            </a:r>
            <a:r>
              <a:rPr spc="-10" dirty="0"/>
              <a:t>State </a:t>
            </a:r>
            <a:r>
              <a:rPr spc="5" dirty="0"/>
              <a:t>and</a:t>
            </a:r>
            <a:r>
              <a:rPr spc="45" dirty="0"/>
              <a:t> </a:t>
            </a:r>
            <a:r>
              <a:rPr dirty="0"/>
              <a:t>Nation</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8/30/2020</a:t>
            </a:fld>
            <a:endParaRPr lang="en-US"/>
          </a:p>
        </p:txBody>
      </p:sp>
      <p:sp>
        <p:nvSpPr>
          <p:cNvPr id="4" name="Holder 4"/>
          <p:cNvSpPr>
            <a:spLocks noGrp="1"/>
          </p:cNvSpPr>
          <p:nvPr>
            <p:ph type="sldNum" sz="quarter" idx="7"/>
          </p:nvPr>
        </p:nvSpPr>
        <p:spPr/>
        <p:txBody>
          <a:bodyPr lIns="0" tIns="0" rIns="0" bIns="0"/>
          <a:lstStyle>
            <a:lvl1pPr>
              <a:defRPr sz="1700" b="0" i="0">
                <a:solidFill>
                  <a:schemeClr val="tx1"/>
                </a:solidFill>
                <a:latin typeface="Calibri"/>
                <a:cs typeface="Calibri"/>
              </a:defRPr>
            </a:lvl1pPr>
          </a:lstStyle>
          <a:p>
            <a:pPr marL="38100">
              <a:lnSpc>
                <a:spcPct val="100000"/>
              </a:lnSpc>
              <a:spcBef>
                <a:spcPts val="20"/>
              </a:spcBef>
            </a:pP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14300" y="1174326"/>
            <a:ext cx="9829800" cy="6394873"/>
          </a:xfrm>
          <a:prstGeom prst="rect">
            <a:avLst/>
          </a:prstGeom>
          <a:blipFill>
            <a:blip r:embed="rId7" cstate="print"/>
            <a:stretch>
              <a:fillRect/>
            </a:stretch>
          </a:blipFill>
        </p:spPr>
        <p:txBody>
          <a:bodyPr wrap="square" lIns="0" tIns="0" rIns="0" bIns="0" rtlCol="0"/>
          <a:lstStyle/>
          <a:p>
            <a:endParaRPr/>
          </a:p>
        </p:txBody>
      </p:sp>
      <p:sp>
        <p:nvSpPr>
          <p:cNvPr id="17" name="bk object 17"/>
          <p:cNvSpPr/>
          <p:nvPr/>
        </p:nvSpPr>
        <p:spPr>
          <a:xfrm>
            <a:off x="278129" y="272486"/>
            <a:ext cx="1228725" cy="1076059"/>
          </a:xfrm>
          <a:prstGeom prst="rect">
            <a:avLst/>
          </a:prstGeom>
          <a:blipFill>
            <a:blip r:embed="rId8" cstate="print"/>
            <a:stretch>
              <a:fillRect/>
            </a:stretch>
          </a:blipFill>
        </p:spPr>
        <p:txBody>
          <a:bodyPr wrap="square" lIns="0" tIns="0" rIns="0" bIns="0" rtlCol="0"/>
          <a:lstStyle/>
          <a:p>
            <a:endParaRPr/>
          </a:p>
        </p:txBody>
      </p:sp>
      <p:sp>
        <p:nvSpPr>
          <p:cNvPr id="2" name="Holder 2"/>
          <p:cNvSpPr>
            <a:spLocks noGrp="1"/>
          </p:cNvSpPr>
          <p:nvPr>
            <p:ph type="title"/>
          </p:nvPr>
        </p:nvSpPr>
        <p:spPr>
          <a:xfrm>
            <a:off x="3034982" y="600559"/>
            <a:ext cx="3988434" cy="589915"/>
          </a:xfrm>
          <a:prstGeom prst="rect">
            <a:avLst/>
          </a:prstGeom>
        </p:spPr>
        <p:txBody>
          <a:bodyPr wrap="square" lIns="0" tIns="0" rIns="0" bIns="0">
            <a:spAutoFit/>
          </a:bodyPr>
          <a:lstStyle>
            <a:lvl1pPr>
              <a:defRPr sz="3700" b="1" i="0">
                <a:solidFill>
                  <a:schemeClr val="tx1"/>
                </a:solidFill>
                <a:latin typeface="Calibri"/>
                <a:cs typeface="Calibri"/>
              </a:defRPr>
            </a:lvl1pPr>
          </a:lstStyle>
          <a:p>
            <a:endParaRPr/>
          </a:p>
        </p:txBody>
      </p:sp>
      <p:sp>
        <p:nvSpPr>
          <p:cNvPr id="3" name="Holder 3"/>
          <p:cNvSpPr>
            <a:spLocks noGrp="1"/>
          </p:cNvSpPr>
          <p:nvPr>
            <p:ph type="body" idx="1"/>
          </p:nvPr>
        </p:nvSpPr>
        <p:spPr>
          <a:xfrm>
            <a:off x="599566" y="1648183"/>
            <a:ext cx="8859266" cy="3471545"/>
          </a:xfrm>
          <a:prstGeom prst="rect">
            <a:avLst/>
          </a:prstGeom>
        </p:spPr>
        <p:txBody>
          <a:bodyPr wrap="square" lIns="0" tIns="0" rIns="0" bIns="0">
            <a:spAutoFit/>
          </a:bodyPr>
          <a:lstStyle>
            <a:lvl1pPr>
              <a:defRPr sz="3000" b="1" i="0">
                <a:solidFill>
                  <a:srgbClr val="333333"/>
                </a:solidFill>
                <a:latin typeface="Calibri"/>
                <a:cs typeface="Calibri"/>
              </a:defRPr>
            </a:lvl1pPr>
          </a:lstStyle>
          <a:p>
            <a:endParaRPr/>
          </a:p>
        </p:txBody>
      </p:sp>
      <p:sp>
        <p:nvSpPr>
          <p:cNvPr id="4" name="Holder 4"/>
          <p:cNvSpPr>
            <a:spLocks noGrp="1"/>
          </p:cNvSpPr>
          <p:nvPr>
            <p:ph type="ftr" sz="quarter" idx="5"/>
          </p:nvPr>
        </p:nvSpPr>
        <p:spPr>
          <a:xfrm>
            <a:off x="2142409" y="7070846"/>
            <a:ext cx="6671309" cy="557529"/>
          </a:xfrm>
          <a:prstGeom prst="rect">
            <a:avLst/>
          </a:prstGeom>
        </p:spPr>
        <p:txBody>
          <a:bodyPr wrap="square" lIns="0" tIns="0" rIns="0" bIns="0">
            <a:spAutoFit/>
          </a:bodyPr>
          <a:lstStyle>
            <a:lvl1pPr>
              <a:defRPr sz="1700" b="1" i="0">
                <a:solidFill>
                  <a:srgbClr val="333333"/>
                </a:solidFill>
                <a:latin typeface="Calibri"/>
                <a:cs typeface="Calibri"/>
              </a:defRPr>
            </a:lvl1pPr>
          </a:lstStyle>
          <a:p>
            <a:pPr marL="1805939" marR="5080" indent="-1793875">
              <a:lnSpc>
                <a:spcPts val="2110"/>
              </a:lnSpc>
              <a:spcBef>
                <a:spcPts val="30"/>
              </a:spcBef>
            </a:pPr>
            <a:r>
              <a:rPr dirty="0"/>
              <a:t>New Mexico </a:t>
            </a:r>
            <a:r>
              <a:rPr spc="10" dirty="0"/>
              <a:t>Wing, </a:t>
            </a:r>
            <a:r>
              <a:rPr spc="-5" dirty="0"/>
              <a:t>Working </a:t>
            </a:r>
            <a:r>
              <a:rPr spc="-20" dirty="0"/>
              <a:t>Together </a:t>
            </a:r>
            <a:r>
              <a:rPr dirty="0"/>
              <a:t>as a </a:t>
            </a:r>
            <a:r>
              <a:rPr spc="-30" dirty="0"/>
              <a:t>Team, </a:t>
            </a:r>
            <a:r>
              <a:rPr spc="-5" dirty="0"/>
              <a:t>in </a:t>
            </a:r>
            <a:r>
              <a:rPr dirty="0"/>
              <a:t>All </a:t>
            </a:r>
            <a:r>
              <a:rPr spc="5" dirty="0"/>
              <a:t>of Our </a:t>
            </a:r>
            <a:r>
              <a:rPr dirty="0"/>
              <a:t>Missions </a:t>
            </a:r>
            <a:r>
              <a:rPr spc="-5" dirty="0"/>
              <a:t>for  </a:t>
            </a:r>
            <a:r>
              <a:rPr spc="5" dirty="0"/>
              <a:t>Our </a:t>
            </a:r>
            <a:r>
              <a:rPr spc="-5" dirty="0"/>
              <a:t>Community, </a:t>
            </a:r>
            <a:r>
              <a:rPr spc="-10" dirty="0"/>
              <a:t>State </a:t>
            </a:r>
            <a:r>
              <a:rPr spc="5" dirty="0"/>
              <a:t>and</a:t>
            </a:r>
            <a:r>
              <a:rPr spc="45" dirty="0"/>
              <a:t> </a:t>
            </a:r>
            <a:r>
              <a:rPr dirty="0"/>
              <a:t>Nation</a:t>
            </a:r>
          </a:p>
        </p:txBody>
      </p:sp>
      <p:sp>
        <p:nvSpPr>
          <p:cNvPr id="5" name="Holder 5"/>
          <p:cNvSpPr>
            <a:spLocks noGrp="1"/>
          </p:cNvSpPr>
          <p:nvPr>
            <p:ph type="dt" sz="half" idx="6"/>
          </p:nvPr>
        </p:nvSpPr>
        <p:spPr>
          <a:xfrm>
            <a:off x="502920" y="7228332"/>
            <a:ext cx="2313432" cy="3886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8/30/2020</a:t>
            </a:fld>
            <a:endParaRPr lang="en-US"/>
          </a:p>
        </p:txBody>
      </p:sp>
      <p:sp>
        <p:nvSpPr>
          <p:cNvPr id="6" name="Holder 6"/>
          <p:cNvSpPr>
            <a:spLocks noGrp="1"/>
          </p:cNvSpPr>
          <p:nvPr>
            <p:ph type="sldNum" sz="quarter" idx="7"/>
          </p:nvPr>
        </p:nvSpPr>
        <p:spPr>
          <a:xfrm>
            <a:off x="9092993" y="7070846"/>
            <a:ext cx="298450" cy="289559"/>
          </a:xfrm>
          <a:prstGeom prst="rect">
            <a:avLst/>
          </a:prstGeom>
        </p:spPr>
        <p:txBody>
          <a:bodyPr wrap="square" lIns="0" tIns="0" rIns="0" bIns="0">
            <a:spAutoFit/>
          </a:bodyPr>
          <a:lstStyle>
            <a:lvl1pPr>
              <a:defRPr sz="1700" b="0" i="0">
                <a:solidFill>
                  <a:schemeClr val="tx1"/>
                </a:solidFill>
                <a:latin typeface="Calibri"/>
                <a:cs typeface="Calibri"/>
              </a:defRPr>
            </a:lvl1pPr>
          </a:lstStyle>
          <a:p>
            <a:pPr marL="38100">
              <a:lnSpc>
                <a:spcPct val="100000"/>
              </a:lnSpc>
              <a:spcBef>
                <a:spcPts val="20"/>
              </a:spcBef>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52600" y="2698490"/>
            <a:ext cx="7238778" cy="736740"/>
          </a:xfrm>
          <a:prstGeom prst="rect">
            <a:avLst/>
          </a:prstGeom>
        </p:spPr>
        <p:txBody>
          <a:bodyPr vert="horz" wrap="square" lIns="0" tIns="13335" rIns="0" bIns="0" rtlCol="0">
            <a:spAutoFit/>
          </a:bodyPr>
          <a:lstStyle/>
          <a:p>
            <a:pPr marL="12700">
              <a:lnSpc>
                <a:spcPct val="100000"/>
              </a:lnSpc>
              <a:spcBef>
                <a:spcPts val="105"/>
              </a:spcBef>
            </a:pPr>
            <a:r>
              <a:rPr lang="en-US" sz="4700" dirty="0"/>
              <a:t>OTC and Prescription Safety</a:t>
            </a:r>
            <a:endParaRPr sz="4700" dirty="0"/>
          </a:p>
        </p:txBody>
      </p:sp>
      <p:sp>
        <p:nvSpPr>
          <p:cNvPr id="3" name="object 3"/>
          <p:cNvSpPr txBox="1"/>
          <p:nvPr/>
        </p:nvSpPr>
        <p:spPr>
          <a:xfrm>
            <a:off x="975198" y="3886200"/>
            <a:ext cx="8153400" cy="1813317"/>
          </a:xfrm>
          <a:prstGeom prst="rect">
            <a:avLst/>
          </a:prstGeom>
        </p:spPr>
        <p:txBody>
          <a:bodyPr vert="horz" wrap="square" lIns="0" tIns="13335" rIns="0" bIns="0" rtlCol="0">
            <a:spAutoFit/>
          </a:bodyPr>
          <a:lstStyle/>
          <a:p>
            <a:pPr algn="ctr">
              <a:lnSpc>
                <a:spcPct val="100000"/>
              </a:lnSpc>
            </a:pPr>
            <a:endParaRPr sz="3400" dirty="0">
              <a:latin typeface="Calibri"/>
              <a:cs typeface="Calibri"/>
            </a:endParaRPr>
          </a:p>
          <a:p>
            <a:pPr marL="1629410" marR="1628775" algn="ctr">
              <a:lnSpc>
                <a:spcPct val="122400"/>
              </a:lnSpc>
            </a:pPr>
            <a:r>
              <a:rPr lang="en-US" sz="3400" b="1" i="1" spc="10" dirty="0">
                <a:solidFill>
                  <a:srgbClr val="333333"/>
                </a:solidFill>
                <a:latin typeface="Calibri"/>
                <a:cs typeface="Calibri"/>
              </a:rPr>
              <a:t>Lt. Col. Kacy Harsha</a:t>
            </a:r>
          </a:p>
          <a:p>
            <a:pPr marL="1629410" marR="1628775" algn="ctr">
              <a:lnSpc>
                <a:spcPct val="122400"/>
              </a:lnSpc>
            </a:pPr>
            <a:r>
              <a:rPr lang="en-US" sz="3400" b="1" i="1" spc="10" dirty="0">
                <a:solidFill>
                  <a:srgbClr val="333333"/>
                </a:solidFill>
                <a:latin typeface="Calibri"/>
                <a:cs typeface="Calibri"/>
              </a:rPr>
              <a:t>SWR DDRA</a:t>
            </a:r>
          </a:p>
        </p:txBody>
      </p:sp>
      <p:pic>
        <p:nvPicPr>
          <p:cNvPr id="1026" name="Picture 1" descr="C:\Users\Johns\Downloads\swr_patch_512x515_transparent.png">
            <a:extLst>
              <a:ext uri="{FF2B5EF4-FFF2-40B4-BE49-F238E27FC236}">
                <a16:creationId xmlns:a16="http://schemas.microsoft.com/office/drawing/2014/main" id="{E452B0D0-CAAF-4E3A-A514-202F4DB6C61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8200" y="22860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34982" y="304800"/>
            <a:ext cx="3988434" cy="1138773"/>
          </a:xfrm>
        </p:spPr>
        <p:txBody>
          <a:bodyPr/>
          <a:lstStyle/>
          <a:p>
            <a:pPr algn="ctr"/>
            <a:r>
              <a:rPr lang="en-US" dirty="0"/>
              <a:t>Introduction and Overview</a:t>
            </a:r>
          </a:p>
        </p:txBody>
      </p:sp>
      <p:sp>
        <p:nvSpPr>
          <p:cNvPr id="3" name="Text Placeholder 2"/>
          <p:cNvSpPr>
            <a:spLocks noGrp="1"/>
          </p:cNvSpPr>
          <p:nvPr>
            <p:ph type="body" idx="1"/>
          </p:nvPr>
        </p:nvSpPr>
        <p:spPr>
          <a:xfrm>
            <a:off x="599566" y="1648183"/>
            <a:ext cx="8859266" cy="5078313"/>
          </a:xfrm>
        </p:spPr>
        <p:txBody>
          <a:bodyPr/>
          <a:lstStyle/>
          <a:p>
            <a:r>
              <a:rPr lang="en-US" dirty="0"/>
              <a:t>Medications, including prescription and over the counter (OTC) are extremely beneficial and can also be very dangerous. </a:t>
            </a:r>
          </a:p>
          <a:p>
            <a:endParaRPr lang="en-US" dirty="0"/>
          </a:p>
          <a:p>
            <a:r>
              <a:rPr lang="en-US" dirty="0"/>
              <a:t>	* OTC warnings and precautions</a:t>
            </a:r>
          </a:p>
          <a:p>
            <a:r>
              <a:rPr lang="en-US" dirty="0"/>
              <a:t>	* Prescription warnings and precautions</a:t>
            </a:r>
          </a:p>
          <a:p>
            <a:r>
              <a:rPr lang="en-US" dirty="0"/>
              <a:t>	* Signs of Overdose</a:t>
            </a:r>
          </a:p>
          <a:p>
            <a:r>
              <a:rPr lang="en-US" dirty="0"/>
              <a:t>	* What to do?</a:t>
            </a:r>
          </a:p>
          <a:p>
            <a:r>
              <a:rPr lang="en-US" dirty="0"/>
              <a:t>	* Addiction Assistance	</a:t>
            </a:r>
          </a:p>
          <a:p>
            <a:endParaRPr lang="en-US" dirty="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4724400"/>
            <a:ext cx="3210432" cy="2514600"/>
          </a:xfrm>
          <a:prstGeom prst="rect">
            <a:avLst/>
          </a:prstGeom>
        </p:spPr>
      </p:pic>
    </p:spTree>
    <p:extLst>
      <p:ext uri="{BB962C8B-B14F-4D97-AF65-F5344CB8AC3E}">
        <p14:creationId xmlns:p14="http://schemas.microsoft.com/office/powerpoint/2010/main" val="3239941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57437" y="533400"/>
            <a:ext cx="5343525" cy="1121461"/>
          </a:xfrm>
          <a:prstGeom prst="rect">
            <a:avLst/>
          </a:prstGeom>
        </p:spPr>
        <p:txBody>
          <a:bodyPr vert="horz" wrap="square" lIns="0" tIns="13335" rIns="0" bIns="0" rtlCol="0">
            <a:spAutoFit/>
          </a:bodyPr>
          <a:lstStyle/>
          <a:p>
            <a:pPr marL="12700" algn="ctr">
              <a:lnSpc>
                <a:spcPct val="100000"/>
              </a:lnSpc>
              <a:spcBef>
                <a:spcPts val="105"/>
              </a:spcBef>
            </a:pPr>
            <a:r>
              <a:rPr lang="en-US" sz="3600" dirty="0"/>
              <a:t>Over the Counter Medications</a:t>
            </a:r>
            <a:endParaRPr sz="3600" dirty="0"/>
          </a:p>
        </p:txBody>
      </p:sp>
      <p:pic>
        <p:nvPicPr>
          <p:cNvPr id="6" name="Picture 1" descr="C:\Users\Johns\Downloads\swr_patch_512x515_transparent.png">
            <a:extLst>
              <a:ext uri="{FF2B5EF4-FFF2-40B4-BE49-F238E27FC236}">
                <a16:creationId xmlns:a16="http://schemas.microsoft.com/office/drawing/2014/main" id="{EF1BF354-4203-411F-B039-AA9F4F573B9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8200" y="15240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464582EC-6443-4980-9519-1A30A86EF8D8}"/>
              </a:ext>
            </a:extLst>
          </p:cNvPr>
          <p:cNvSpPr txBox="1"/>
          <p:nvPr/>
        </p:nvSpPr>
        <p:spPr>
          <a:xfrm>
            <a:off x="1637778" y="2133600"/>
            <a:ext cx="8458200" cy="5570756"/>
          </a:xfrm>
          <a:prstGeom prst="rect">
            <a:avLst/>
          </a:prstGeom>
          <a:noFill/>
        </p:spPr>
        <p:txBody>
          <a:bodyPr wrap="square" rtlCol="0">
            <a:spAutoFit/>
          </a:bodyPr>
          <a:lstStyle/>
          <a:p>
            <a:pPr marL="285750" indent="-285750">
              <a:buFontTx/>
              <a:buChar char="-"/>
            </a:pPr>
            <a:r>
              <a:rPr lang="en-US" sz="2000" b="1" dirty="0"/>
              <a:t>Medications that can be obtained without a prescription are called over-the-counter medications. These medications have instructions included that are CRITICAL to follow.</a:t>
            </a:r>
          </a:p>
          <a:p>
            <a:pPr marL="285750" indent="-285750">
              <a:buFontTx/>
              <a:buChar char="-"/>
            </a:pPr>
            <a:endParaRPr lang="en-US" sz="2000" b="1" dirty="0"/>
          </a:p>
          <a:p>
            <a:pPr marL="285750" indent="-285750">
              <a:buFontTx/>
              <a:buChar char="-"/>
            </a:pPr>
            <a:r>
              <a:rPr lang="en-US" sz="2000" b="1" dirty="0"/>
              <a:t>You might have heard about the recent Tic </a:t>
            </a:r>
            <a:r>
              <a:rPr lang="en-US" sz="2000" b="1" dirty="0" err="1"/>
              <a:t>Tok</a:t>
            </a:r>
            <a:r>
              <a:rPr lang="en-US" sz="2000" b="1" dirty="0"/>
              <a:t> Benadryl challenge. While Benadryl is very helpful for allergy suffers, when used inappropriately, may cause death. A 15-year old in Oklahoma passed recently (Aug. 2020) because of this challenge. ALL over-the counter medications MUST be used as written on the instructions. Even seemingly “harmless” medication can cause serious health issues and possibly death.</a:t>
            </a:r>
          </a:p>
          <a:p>
            <a:pPr marL="285750" indent="-285750">
              <a:buFontTx/>
              <a:buChar char="-"/>
            </a:pPr>
            <a:endParaRPr lang="en-US" sz="2000" b="1" dirty="0"/>
          </a:p>
          <a:p>
            <a:pPr marL="285750" indent="-285750">
              <a:buFontTx/>
              <a:buChar char="-"/>
            </a:pPr>
            <a:r>
              <a:rPr lang="en-US" sz="2000" b="1" dirty="0"/>
              <a:t>Medications containing dextromethorphan (or DXM) cannot be sold to children under 18 due to the potential abuse. The FDA reports multiple deaths due to misuse of medications containing DXM, mainly cough medications. Over half of the OTC’s on the market have DXM (medicinenet.com)</a:t>
            </a:r>
          </a:p>
          <a:p>
            <a:pPr marL="285750" indent="-285750">
              <a:buFontTx/>
              <a:buChar char="-"/>
            </a:pPr>
            <a:endParaRPr lang="en-US" dirty="0"/>
          </a:p>
          <a:p>
            <a:pPr marL="285750" indent="-285750">
              <a:buFontTx/>
              <a:buChar char="-"/>
            </a:pP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9869" y="5943601"/>
            <a:ext cx="1549306" cy="14478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7C650-8826-4F88-ACA0-C91C98316CD1}"/>
              </a:ext>
            </a:extLst>
          </p:cNvPr>
          <p:cNvSpPr>
            <a:spLocks noGrp="1"/>
          </p:cNvSpPr>
          <p:nvPr>
            <p:ph type="title"/>
          </p:nvPr>
        </p:nvSpPr>
        <p:spPr>
          <a:xfrm>
            <a:off x="2209800" y="533400"/>
            <a:ext cx="5772180" cy="1554272"/>
          </a:xfrm>
        </p:spPr>
        <p:txBody>
          <a:bodyPr/>
          <a:lstStyle/>
          <a:p>
            <a:pPr algn="ctr"/>
            <a:r>
              <a:rPr lang="en-US" sz="3200" dirty="0"/>
              <a:t>Prescriptions warnings and precautions.</a:t>
            </a:r>
            <a:br>
              <a:rPr lang="en-US" dirty="0"/>
            </a:br>
            <a:endParaRPr lang="en-US" dirty="0"/>
          </a:p>
        </p:txBody>
      </p:sp>
      <p:pic>
        <p:nvPicPr>
          <p:cNvPr id="9" name="Picture 1" descr="C:\Users\Johns\Downloads\swr_patch_512x515_transparent.png">
            <a:extLst>
              <a:ext uri="{FF2B5EF4-FFF2-40B4-BE49-F238E27FC236}">
                <a16:creationId xmlns:a16="http://schemas.microsoft.com/office/drawing/2014/main" id="{FE41C0DC-6846-4D6A-99FC-7B7282EFABC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8200" y="15240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994D7729-4469-4908-8C03-CF619F500FF4}"/>
              </a:ext>
            </a:extLst>
          </p:cNvPr>
          <p:cNvSpPr txBox="1"/>
          <p:nvPr/>
        </p:nvSpPr>
        <p:spPr>
          <a:xfrm>
            <a:off x="1905000" y="1595229"/>
            <a:ext cx="7620000" cy="7109639"/>
          </a:xfrm>
          <a:prstGeom prst="rect">
            <a:avLst/>
          </a:prstGeom>
          <a:noFill/>
        </p:spPr>
        <p:txBody>
          <a:bodyPr wrap="square" rtlCol="0">
            <a:spAutoFit/>
          </a:bodyPr>
          <a:lstStyle/>
          <a:p>
            <a:pPr marL="514350" indent="-514350">
              <a:buAutoNum type="arabicPeriod"/>
            </a:pPr>
            <a:r>
              <a:rPr lang="en-US" sz="2800" dirty="0"/>
              <a:t>Always use prescriptions as directed.</a:t>
            </a:r>
          </a:p>
          <a:p>
            <a:pPr marL="514350" indent="-514350">
              <a:buAutoNum type="arabicPeriod"/>
            </a:pPr>
            <a:r>
              <a:rPr lang="en-US" sz="2800" dirty="0"/>
              <a:t>Read the insert when starting a new medication or discuss the medication with your pharmacist.</a:t>
            </a:r>
          </a:p>
          <a:p>
            <a:pPr marL="514350" indent="-514350">
              <a:buAutoNum type="arabicPeriod"/>
            </a:pPr>
            <a:r>
              <a:rPr lang="en-US" sz="2800" u="sng" dirty="0"/>
              <a:t>NEVER</a:t>
            </a:r>
            <a:r>
              <a:rPr lang="en-US" sz="2800" dirty="0"/>
              <a:t> share a prescription with anyone, even family as it is unsafe and illegal.</a:t>
            </a:r>
          </a:p>
          <a:p>
            <a:pPr marL="514350" indent="-514350">
              <a:buAutoNum type="arabicPeriod"/>
            </a:pPr>
            <a:r>
              <a:rPr lang="en-US" sz="2800" dirty="0"/>
              <a:t>Even though a prescription is legal to take, it may be illegal to participate in CAP activities or use corporate assets such as vehicles and airplanes while under the influence of many prescription drugs.</a:t>
            </a:r>
          </a:p>
          <a:p>
            <a:pPr marL="514350" indent="-514350">
              <a:buAutoNum type="arabicPeriod"/>
            </a:pPr>
            <a:r>
              <a:rPr lang="en-US" sz="2800" dirty="0"/>
              <a:t>Unused prescriptions need to be disposed of properly in collection containers. Do NOT flush them down the toilet or put in trash cans.</a:t>
            </a:r>
          </a:p>
          <a:p>
            <a:pPr marL="514350" indent="-514350">
              <a:buAutoNum type="arabicPeriod"/>
            </a:pPr>
            <a:endParaRPr lang="en-US" sz="2800" dirty="0"/>
          </a:p>
          <a:p>
            <a:pPr marL="514350" indent="-514350">
              <a:buAutoNum type="arabicPeriod"/>
            </a:pPr>
            <a:endParaRPr lang="en-US" sz="2800" dirty="0"/>
          </a:p>
          <a:p>
            <a:br>
              <a:rPr lang="en-US" dirty="0"/>
            </a:b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9401" y="4267200"/>
            <a:ext cx="1611885" cy="1447800"/>
          </a:xfrm>
          <a:prstGeom prst="rect">
            <a:avLst/>
          </a:prstGeom>
        </p:spPr>
      </p:pic>
    </p:spTree>
    <p:extLst>
      <p:ext uri="{BB962C8B-B14F-4D97-AF65-F5344CB8AC3E}">
        <p14:creationId xmlns:p14="http://schemas.microsoft.com/office/powerpoint/2010/main" val="803536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0B783-8882-4969-8345-49BC6F02A78A}"/>
              </a:ext>
            </a:extLst>
          </p:cNvPr>
          <p:cNvSpPr>
            <a:spLocks noGrp="1"/>
          </p:cNvSpPr>
          <p:nvPr>
            <p:ph type="title"/>
          </p:nvPr>
        </p:nvSpPr>
        <p:spPr>
          <a:xfrm>
            <a:off x="1676400" y="600559"/>
            <a:ext cx="6705600" cy="569387"/>
          </a:xfrm>
        </p:spPr>
        <p:txBody>
          <a:bodyPr/>
          <a:lstStyle/>
          <a:p>
            <a:pPr algn="ctr"/>
            <a:r>
              <a:rPr lang="en-US" dirty="0"/>
              <a:t>Signs of Overdose</a:t>
            </a:r>
          </a:p>
        </p:txBody>
      </p:sp>
      <p:sp>
        <p:nvSpPr>
          <p:cNvPr id="4" name="Content Placeholder 2">
            <a:extLst>
              <a:ext uri="{FF2B5EF4-FFF2-40B4-BE49-F238E27FC236}">
                <a16:creationId xmlns:a16="http://schemas.microsoft.com/office/drawing/2014/main" id="{307F9088-2117-4990-9E2E-7CFF28274DEF}"/>
              </a:ext>
            </a:extLst>
          </p:cNvPr>
          <p:cNvSpPr txBox="1">
            <a:spLocks noChangeArrowheads="1"/>
          </p:cNvSpPr>
          <p:nvPr/>
        </p:nvSpPr>
        <p:spPr bwMode="auto">
          <a:xfrm>
            <a:off x="1658257" y="1752600"/>
            <a:ext cx="8229600" cy="4686300"/>
          </a:xfrm>
          <a:prstGeom prst="rect">
            <a:avLst/>
          </a:prstGeom>
          <a:noFill/>
          <a:ln w="9525">
            <a:noFill/>
            <a:miter lim="800000"/>
            <a:headEnd/>
            <a:tailEnd/>
          </a:ln>
          <a:effectLst/>
        </p:spPr>
        <p:txBody>
          <a:bodyPr/>
          <a:lstStyle>
            <a:lvl1pPr marL="457200" indent="-457200" algn="l" rtl="0" eaLnBrk="0" fontAlgn="base" hangingPunct="0">
              <a:lnSpc>
                <a:spcPct val="80000"/>
              </a:lnSpc>
              <a:spcBef>
                <a:spcPct val="20000"/>
              </a:spcBef>
              <a:spcAft>
                <a:spcPct val="0"/>
              </a:spcAft>
              <a:buClr>
                <a:srgbClr val="003399"/>
              </a:buClr>
              <a:buSzPct val="85000"/>
              <a:buFont typeface="Monotype Sorts"/>
              <a:buChar char="u"/>
              <a:defRPr sz="3200" b="1">
                <a:solidFill>
                  <a:schemeClr val="tx1"/>
                </a:solidFill>
                <a:effectLst/>
                <a:latin typeface="+mn-lt"/>
                <a:ea typeface="+mn-ea"/>
                <a:cs typeface="+mn-cs"/>
              </a:defRPr>
            </a:lvl1pPr>
            <a:lvl2pPr marL="1028700" indent="-457200" algn="l" rtl="0" eaLnBrk="0" fontAlgn="base" hangingPunct="0">
              <a:spcBef>
                <a:spcPct val="20000"/>
              </a:spcBef>
              <a:spcAft>
                <a:spcPct val="0"/>
              </a:spcAft>
              <a:buClr>
                <a:srgbClr val="003399"/>
              </a:buClr>
              <a:buSzPct val="85000"/>
              <a:buFont typeface="Monotype Sorts"/>
              <a:buChar char="u"/>
              <a:defRPr sz="2400" b="1">
                <a:solidFill>
                  <a:schemeClr val="tx1"/>
                </a:solidFill>
                <a:effectLst/>
                <a:latin typeface="+mn-lt"/>
              </a:defRPr>
            </a:lvl2pPr>
            <a:lvl3pPr marL="1600200" indent="-457200" algn="l" rtl="0" eaLnBrk="0" fontAlgn="base" hangingPunct="0">
              <a:spcBef>
                <a:spcPct val="20000"/>
              </a:spcBef>
              <a:spcAft>
                <a:spcPct val="0"/>
              </a:spcAft>
              <a:buClr>
                <a:srgbClr val="003399"/>
              </a:buClr>
              <a:buSzPct val="85000"/>
              <a:buFont typeface="Monotype Sorts"/>
              <a:buChar char="u"/>
              <a:defRPr sz="2000" b="1">
                <a:solidFill>
                  <a:schemeClr val="tx1"/>
                </a:solidFill>
                <a:effectLst/>
                <a:latin typeface="+mn-lt"/>
              </a:defRPr>
            </a:lvl3pPr>
            <a:lvl4pPr marL="2232025" indent="-457200" algn="l" rtl="0" eaLnBrk="0" fontAlgn="base" hangingPunct="0">
              <a:spcBef>
                <a:spcPct val="20000"/>
              </a:spcBef>
              <a:spcAft>
                <a:spcPct val="0"/>
              </a:spcAft>
              <a:buClr>
                <a:srgbClr val="003399"/>
              </a:buClr>
              <a:buSzPct val="85000"/>
              <a:buFont typeface="Monotype Sorts"/>
              <a:buChar char="u"/>
              <a:defRPr sz="2000" b="1">
                <a:solidFill>
                  <a:schemeClr val="tx1"/>
                </a:solidFill>
                <a:effectLst/>
                <a:latin typeface="+mn-lt"/>
              </a:defRPr>
            </a:lvl4pPr>
            <a:lvl5pPr marL="2574925" indent="-228600" algn="l" rtl="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effectLst/>
                <a:latin typeface="+mn-lt"/>
              </a:defRPr>
            </a:lvl5pPr>
            <a:lvl6pPr marL="3032125"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3489325"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946525"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4403725"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a:lstStyle>
          <a:p>
            <a:pPr marL="0" indent="0" algn="ctr">
              <a:buFont typeface="Monotype Sorts"/>
              <a:buNone/>
              <a:defRPr/>
            </a:pPr>
            <a:endParaRPr lang="en-US" altLang="en-US" sz="1800" kern="0" dirty="0">
              <a:solidFill>
                <a:srgbClr val="003399"/>
              </a:solidFill>
              <a:latin typeface="Arial"/>
            </a:endParaRPr>
          </a:p>
          <a:p>
            <a:pPr marL="0" indent="0">
              <a:buFont typeface="Monotype Sorts"/>
              <a:buNone/>
              <a:defRPr/>
            </a:pPr>
            <a:r>
              <a:rPr lang="en-US" altLang="en-US" sz="1800" kern="0" dirty="0">
                <a:solidFill>
                  <a:srgbClr val="003399"/>
                </a:solidFill>
                <a:latin typeface="Arial"/>
              </a:rPr>
              <a:t>Shallow breathing</a:t>
            </a:r>
          </a:p>
          <a:p>
            <a:pPr marL="0" indent="0">
              <a:buFont typeface="Monotype Sorts"/>
              <a:buNone/>
              <a:defRPr/>
            </a:pPr>
            <a:r>
              <a:rPr lang="en-US" altLang="en-US" sz="1800" kern="0" dirty="0">
                <a:solidFill>
                  <a:srgbClr val="003399"/>
                </a:solidFill>
                <a:latin typeface="Arial"/>
              </a:rPr>
              <a:t>Weak pulse, fast pulse, or irregular pulse</a:t>
            </a:r>
          </a:p>
          <a:p>
            <a:pPr marL="0" indent="0">
              <a:buFont typeface="Monotype Sorts"/>
              <a:buNone/>
              <a:defRPr/>
            </a:pPr>
            <a:r>
              <a:rPr lang="en-US" altLang="en-US" sz="1800" kern="0" dirty="0">
                <a:solidFill>
                  <a:srgbClr val="003399"/>
                </a:solidFill>
                <a:latin typeface="Arial"/>
              </a:rPr>
              <a:t>Clammy skin</a:t>
            </a:r>
          </a:p>
          <a:p>
            <a:pPr marL="0" indent="0">
              <a:buFont typeface="Monotype Sorts"/>
              <a:buNone/>
              <a:defRPr/>
            </a:pPr>
            <a:r>
              <a:rPr lang="en-US" altLang="en-US" sz="1800" kern="0" dirty="0">
                <a:solidFill>
                  <a:srgbClr val="003399"/>
                </a:solidFill>
                <a:latin typeface="Arial"/>
              </a:rPr>
              <a:t>Psychotic features</a:t>
            </a:r>
          </a:p>
          <a:p>
            <a:pPr marL="0" indent="0">
              <a:buFont typeface="Monotype Sorts"/>
              <a:buNone/>
              <a:defRPr/>
            </a:pPr>
            <a:r>
              <a:rPr lang="en-US" altLang="en-US" sz="1800" kern="0" dirty="0">
                <a:solidFill>
                  <a:srgbClr val="003399"/>
                </a:solidFill>
                <a:latin typeface="Arial"/>
              </a:rPr>
              <a:t>Agitation</a:t>
            </a:r>
          </a:p>
          <a:p>
            <a:pPr marL="0" indent="0">
              <a:buFont typeface="Monotype Sorts"/>
              <a:buNone/>
              <a:defRPr/>
            </a:pPr>
            <a:r>
              <a:rPr lang="en-US" altLang="en-US" sz="1800" kern="0" dirty="0">
                <a:solidFill>
                  <a:srgbClr val="003399"/>
                </a:solidFill>
                <a:latin typeface="Arial"/>
              </a:rPr>
              <a:t>Delirium</a:t>
            </a:r>
          </a:p>
          <a:p>
            <a:pPr marL="0" indent="0">
              <a:buFont typeface="Monotype Sorts"/>
              <a:buNone/>
              <a:defRPr/>
            </a:pPr>
            <a:r>
              <a:rPr lang="en-US" altLang="en-US" sz="1800" kern="0" dirty="0">
                <a:solidFill>
                  <a:srgbClr val="003399"/>
                </a:solidFill>
                <a:latin typeface="Arial"/>
              </a:rPr>
              <a:t>Loss of consciousness or passing out</a:t>
            </a:r>
          </a:p>
          <a:p>
            <a:pPr marL="0" indent="0">
              <a:buFont typeface="Monotype Sorts"/>
              <a:buNone/>
              <a:defRPr/>
            </a:pPr>
            <a:r>
              <a:rPr lang="en-US" altLang="en-US" sz="1800" kern="0" dirty="0">
                <a:solidFill>
                  <a:srgbClr val="003399"/>
                </a:solidFill>
                <a:latin typeface="Arial"/>
              </a:rPr>
              <a:t>Profound drowsiness</a:t>
            </a:r>
          </a:p>
          <a:p>
            <a:pPr marL="0" indent="0">
              <a:buFont typeface="Monotype Sorts"/>
              <a:buNone/>
              <a:defRPr/>
            </a:pPr>
            <a:r>
              <a:rPr lang="en-US" altLang="en-US" sz="1800" kern="0" dirty="0">
                <a:solidFill>
                  <a:srgbClr val="003399"/>
                </a:solidFill>
                <a:latin typeface="Arial"/>
              </a:rPr>
              <a:t>Unsteady gait</a:t>
            </a:r>
          </a:p>
          <a:p>
            <a:pPr marL="0" indent="0">
              <a:buFont typeface="Monotype Sorts"/>
              <a:buNone/>
              <a:defRPr/>
            </a:pPr>
            <a:r>
              <a:rPr lang="en-US" altLang="en-US" sz="1800" kern="0" dirty="0">
                <a:solidFill>
                  <a:srgbClr val="003399"/>
                </a:solidFill>
                <a:latin typeface="Arial"/>
              </a:rPr>
              <a:t>Vomiting</a:t>
            </a:r>
          </a:p>
          <a:p>
            <a:pPr marL="0" indent="0">
              <a:buFont typeface="Monotype Sorts"/>
              <a:buNone/>
              <a:defRPr/>
            </a:pPr>
            <a:r>
              <a:rPr lang="en-US" altLang="en-US" sz="1800" kern="0" dirty="0">
                <a:solidFill>
                  <a:srgbClr val="003399"/>
                </a:solidFill>
                <a:latin typeface="Arial"/>
              </a:rPr>
              <a:t>Tachycardia</a:t>
            </a:r>
          </a:p>
          <a:p>
            <a:pPr marL="0" indent="0">
              <a:buFont typeface="Monotype Sorts"/>
              <a:buNone/>
              <a:defRPr/>
            </a:pPr>
            <a:r>
              <a:rPr lang="en-US" altLang="en-US" sz="1800" kern="0" dirty="0">
                <a:solidFill>
                  <a:srgbClr val="003399"/>
                </a:solidFill>
                <a:latin typeface="Arial"/>
              </a:rPr>
              <a:t>Markedly constricted pupils</a:t>
            </a:r>
          </a:p>
          <a:p>
            <a:pPr marL="0" indent="0">
              <a:buFont typeface="Monotype Sorts"/>
              <a:buNone/>
              <a:defRPr/>
            </a:pPr>
            <a:r>
              <a:rPr lang="en-US" altLang="en-US" sz="1800" kern="0" dirty="0">
                <a:solidFill>
                  <a:srgbClr val="003399"/>
                </a:solidFill>
                <a:latin typeface="Arial"/>
              </a:rPr>
              <a:t>Seizures</a:t>
            </a:r>
          </a:p>
          <a:p>
            <a:pPr marL="0" indent="0">
              <a:buFont typeface="Monotype Sorts"/>
              <a:buNone/>
              <a:defRPr/>
            </a:pPr>
            <a:r>
              <a:rPr lang="en-US" altLang="en-US" sz="1800" kern="0" dirty="0">
                <a:solidFill>
                  <a:srgbClr val="003399"/>
                </a:solidFill>
                <a:latin typeface="Arial"/>
              </a:rPr>
              <a:t>Skin color changes: blue or ruddy</a:t>
            </a:r>
          </a:p>
          <a:p>
            <a:pPr marL="0" indent="0">
              <a:buFont typeface="Monotype Sorts"/>
              <a:buNone/>
              <a:defRPr/>
            </a:pPr>
            <a:endParaRPr lang="en-US" altLang="en-US" sz="1800" kern="0" dirty="0">
              <a:solidFill>
                <a:srgbClr val="003399"/>
              </a:solidFill>
              <a:latin typeface="Arial"/>
            </a:endParaRPr>
          </a:p>
          <a:p>
            <a:pPr marL="0" indent="0">
              <a:buFont typeface="Monotype Sorts"/>
              <a:buNone/>
              <a:defRPr/>
            </a:pPr>
            <a:r>
              <a:rPr lang="en-US" altLang="en-US" sz="1800" kern="0" dirty="0">
                <a:solidFill>
                  <a:srgbClr val="003399"/>
                </a:solidFill>
                <a:latin typeface="Arial"/>
              </a:rPr>
              <a:t>Opioid overdose is one of the most common and deadly, use of Naloxone if available will save their life and its use cannot cause any negative effect if it is NOT the cause.</a:t>
            </a:r>
          </a:p>
          <a:p>
            <a:pPr marL="0" indent="0">
              <a:buFont typeface="Monotype Sorts"/>
              <a:buNone/>
              <a:defRPr/>
            </a:pPr>
            <a:endParaRPr lang="en-US" altLang="en-US" sz="1800" kern="0" dirty="0">
              <a:solidFill>
                <a:srgbClr val="003399"/>
              </a:solidFill>
              <a:latin typeface="Arial"/>
            </a:endParaRPr>
          </a:p>
          <a:p>
            <a:pPr marL="0" indent="0">
              <a:buFont typeface="Monotype Sorts"/>
              <a:buNone/>
              <a:defRPr/>
            </a:pPr>
            <a:endParaRPr lang="en-US" altLang="en-US" sz="1800" kern="0" dirty="0">
              <a:solidFill>
                <a:srgbClr val="003399"/>
              </a:solidFill>
              <a:latin typeface="Arial"/>
            </a:endParaRPr>
          </a:p>
        </p:txBody>
      </p:sp>
      <p:pic>
        <p:nvPicPr>
          <p:cNvPr id="5" name="Picture 1" descr="C:\Users\Johns\Downloads\swr_patch_512x515_transparent.png">
            <a:extLst>
              <a:ext uri="{FF2B5EF4-FFF2-40B4-BE49-F238E27FC236}">
                <a16:creationId xmlns:a16="http://schemas.microsoft.com/office/drawing/2014/main" id="{EFDAB7CF-2992-4D2A-AF78-6BEB1D56017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8200" y="15240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69149" y="2438400"/>
            <a:ext cx="3552092" cy="3078480"/>
          </a:xfrm>
          <a:prstGeom prst="rect">
            <a:avLst/>
          </a:prstGeom>
        </p:spPr>
      </p:pic>
    </p:spTree>
    <p:extLst>
      <p:ext uri="{BB962C8B-B14F-4D97-AF65-F5344CB8AC3E}">
        <p14:creationId xmlns:p14="http://schemas.microsoft.com/office/powerpoint/2010/main" val="2100022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E4E9E-F967-4387-A48F-CA5DF359C058}"/>
              </a:ext>
            </a:extLst>
          </p:cNvPr>
          <p:cNvSpPr>
            <a:spLocks noGrp="1"/>
          </p:cNvSpPr>
          <p:nvPr>
            <p:ph type="title"/>
          </p:nvPr>
        </p:nvSpPr>
        <p:spPr>
          <a:xfrm>
            <a:off x="1371600" y="600559"/>
            <a:ext cx="6705600" cy="677108"/>
          </a:xfrm>
        </p:spPr>
        <p:txBody>
          <a:bodyPr/>
          <a:lstStyle/>
          <a:p>
            <a:pPr algn="ctr"/>
            <a:r>
              <a:rPr lang="en-US" sz="4400" dirty="0"/>
              <a:t>What to DO??</a:t>
            </a:r>
            <a:endParaRPr lang="en-US" sz="4400" dirty="0">
              <a:solidFill>
                <a:schemeClr val="tx2"/>
              </a:solidFill>
            </a:endParaRPr>
          </a:p>
        </p:txBody>
      </p:sp>
      <p:sp>
        <p:nvSpPr>
          <p:cNvPr id="4" name="Text Placeholder 2">
            <a:extLst>
              <a:ext uri="{FF2B5EF4-FFF2-40B4-BE49-F238E27FC236}">
                <a16:creationId xmlns:a16="http://schemas.microsoft.com/office/drawing/2014/main" id="{F6770A8A-56FF-4C6A-8FBE-33F13B40EFCA}"/>
              </a:ext>
            </a:extLst>
          </p:cNvPr>
          <p:cNvSpPr txBox="1">
            <a:spLocks/>
          </p:cNvSpPr>
          <p:nvPr/>
        </p:nvSpPr>
        <p:spPr>
          <a:xfrm>
            <a:off x="533400" y="1676400"/>
            <a:ext cx="8859266" cy="3471545"/>
          </a:xfrm>
          <a:prstGeom prst="rect">
            <a:avLst/>
          </a:prstGeom>
        </p:spPr>
        <p:txBody>
          <a:bodyPr wrap="square" lIns="0" tIns="0" rIns="0" bIns="0">
            <a:spAutoFit/>
          </a:bodyPr>
          <a:lstStyle>
            <a:lvl1pPr marL="0">
              <a:defRPr sz="3000" b="1" i="0">
                <a:solidFill>
                  <a:srgbClr val="333333"/>
                </a:solidFill>
                <a:latin typeface="Calibri"/>
                <a:ea typeface="+mn-ea"/>
                <a:cs typeface="Calibri"/>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en-US" kern="0"/>
          </a:p>
        </p:txBody>
      </p:sp>
      <p:pic>
        <p:nvPicPr>
          <p:cNvPr id="6" name="Picture 1" descr="C:\Users\Johns\Downloads\swr_patch_512x515_transparent.png">
            <a:extLst>
              <a:ext uri="{FF2B5EF4-FFF2-40B4-BE49-F238E27FC236}">
                <a16:creationId xmlns:a16="http://schemas.microsoft.com/office/drawing/2014/main" id="{7C895870-EAAE-4D81-AE67-D84DBA35D4A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8200" y="15240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1963057" y="1828800"/>
            <a:ext cx="8209752" cy="5447645"/>
          </a:xfrm>
          <a:prstGeom prst="rect">
            <a:avLst/>
          </a:prstGeom>
          <a:noFill/>
        </p:spPr>
        <p:txBody>
          <a:bodyPr wrap="square" rtlCol="0">
            <a:spAutoFit/>
          </a:bodyPr>
          <a:lstStyle/>
          <a:p>
            <a:pPr algn="ctr">
              <a:defRPr/>
            </a:pPr>
            <a:r>
              <a:rPr lang="en-US" altLang="en-US" sz="3200" kern="0" dirty="0">
                <a:solidFill>
                  <a:srgbClr val="003399"/>
                </a:solidFill>
                <a:latin typeface="Arial"/>
              </a:rPr>
              <a:t>Poison control 1-800-222-1222</a:t>
            </a:r>
          </a:p>
          <a:p>
            <a:pPr algn="ctr">
              <a:defRPr/>
            </a:pPr>
            <a:r>
              <a:rPr lang="en-US" altLang="en-US" sz="3200" kern="0" dirty="0">
                <a:solidFill>
                  <a:srgbClr val="003399"/>
                </a:solidFill>
                <a:latin typeface="Arial"/>
              </a:rPr>
              <a:t>Poison.org</a:t>
            </a:r>
          </a:p>
          <a:p>
            <a:pPr algn="ctr">
              <a:defRPr/>
            </a:pPr>
            <a:endParaRPr lang="en-US" altLang="en-US" sz="3200" kern="0" dirty="0">
              <a:solidFill>
                <a:srgbClr val="003399"/>
              </a:solidFill>
              <a:latin typeface="Arial"/>
            </a:endParaRPr>
          </a:p>
          <a:p>
            <a:pPr>
              <a:defRPr/>
            </a:pPr>
            <a:r>
              <a:rPr lang="en-US" altLang="en-US" sz="2800" kern="0" dirty="0">
                <a:solidFill>
                  <a:srgbClr val="003399"/>
                </a:solidFill>
                <a:latin typeface="Arial"/>
              </a:rPr>
              <a:t>Never hesitate to call poison control for advice, information, or instructions.</a:t>
            </a:r>
          </a:p>
          <a:p>
            <a:pPr>
              <a:defRPr/>
            </a:pPr>
            <a:endParaRPr lang="en-US" altLang="en-US" sz="2800" kern="0" dirty="0">
              <a:solidFill>
                <a:srgbClr val="003399"/>
              </a:solidFill>
              <a:latin typeface="Arial"/>
            </a:endParaRPr>
          </a:p>
          <a:p>
            <a:pPr>
              <a:defRPr/>
            </a:pPr>
            <a:r>
              <a:rPr lang="en-US" altLang="en-US" sz="2800" kern="0" dirty="0">
                <a:solidFill>
                  <a:srgbClr val="003399"/>
                </a:solidFill>
                <a:latin typeface="Arial"/>
              </a:rPr>
              <a:t>Never hesitate to call 911 if you are not sure about what is taking place in a situation.</a:t>
            </a:r>
          </a:p>
          <a:p>
            <a:pPr>
              <a:defRPr/>
            </a:pPr>
            <a:endParaRPr lang="en-US" altLang="en-US" sz="2800" kern="0" dirty="0">
              <a:solidFill>
                <a:srgbClr val="003399"/>
              </a:solidFill>
              <a:latin typeface="Arial"/>
            </a:endParaRPr>
          </a:p>
          <a:p>
            <a:pPr>
              <a:defRPr/>
            </a:pPr>
            <a:r>
              <a:rPr lang="en-US" altLang="en-US" sz="2800" kern="0" dirty="0">
                <a:solidFill>
                  <a:srgbClr val="003399"/>
                </a:solidFill>
                <a:latin typeface="Arial"/>
              </a:rPr>
              <a:t>Render first aid for symptoms while waiting for assistance from more experienced medical professionals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5734" y="1626010"/>
            <a:ext cx="2148152" cy="1858838"/>
          </a:xfrm>
          <a:prstGeom prst="rect">
            <a:avLst/>
          </a:prstGeom>
        </p:spPr>
      </p:pic>
    </p:spTree>
    <p:extLst>
      <p:ext uri="{BB962C8B-B14F-4D97-AF65-F5344CB8AC3E}">
        <p14:creationId xmlns:p14="http://schemas.microsoft.com/office/powerpoint/2010/main" val="1972598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048000" y="321255"/>
            <a:ext cx="3444875" cy="1151597"/>
          </a:xfrm>
          <a:prstGeom prst="rect">
            <a:avLst/>
          </a:prstGeom>
        </p:spPr>
        <p:txBody>
          <a:bodyPr vert="horz" wrap="square" lIns="0" tIns="12700" rIns="0" bIns="0" rtlCol="0">
            <a:spAutoFit/>
          </a:bodyPr>
          <a:lstStyle/>
          <a:p>
            <a:pPr marL="12700" algn="ctr">
              <a:lnSpc>
                <a:spcPct val="100000"/>
              </a:lnSpc>
              <a:spcBef>
                <a:spcPts val="100"/>
              </a:spcBef>
            </a:pPr>
            <a:r>
              <a:rPr lang="en-US" spc="-15" dirty="0"/>
              <a:t>Addiction Assistance </a:t>
            </a:r>
            <a:endParaRPr spc="-15" dirty="0"/>
          </a:p>
        </p:txBody>
      </p:sp>
      <p:sp>
        <p:nvSpPr>
          <p:cNvPr id="8" name="object 8"/>
          <p:cNvSpPr txBox="1"/>
          <p:nvPr/>
        </p:nvSpPr>
        <p:spPr>
          <a:xfrm>
            <a:off x="9203919" y="7070846"/>
            <a:ext cx="186055" cy="289560"/>
          </a:xfrm>
          <a:prstGeom prst="rect">
            <a:avLst/>
          </a:prstGeom>
        </p:spPr>
        <p:txBody>
          <a:bodyPr vert="horz" wrap="square" lIns="0" tIns="2540" rIns="0" bIns="0" rtlCol="0">
            <a:spAutoFit/>
          </a:bodyPr>
          <a:lstStyle/>
          <a:p>
            <a:pPr marL="38100">
              <a:lnSpc>
                <a:spcPct val="100000"/>
              </a:lnSpc>
              <a:spcBef>
                <a:spcPts val="20"/>
              </a:spcBef>
            </a:pPr>
            <a:fld id="{81D60167-4931-47E6-BA6A-407CBD079E47}" type="slidenum">
              <a:rPr sz="1700" dirty="0">
                <a:latin typeface="Calibri"/>
                <a:cs typeface="Calibri"/>
              </a:rPr>
              <a:t>7</a:t>
            </a:fld>
            <a:endParaRPr sz="1700">
              <a:latin typeface="Calibri"/>
              <a:cs typeface="Calibri"/>
            </a:endParaRPr>
          </a:p>
        </p:txBody>
      </p:sp>
      <p:pic>
        <p:nvPicPr>
          <p:cNvPr id="9" name="Picture 1" descr="C:\Users\Johns\Downloads\swr_patch_512x515_transparent.png">
            <a:extLst>
              <a:ext uri="{FF2B5EF4-FFF2-40B4-BE49-F238E27FC236}">
                <a16:creationId xmlns:a16="http://schemas.microsoft.com/office/drawing/2014/main" id="{9DF87E5E-BAF2-42C9-8CDA-9869B215934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8200" y="15240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1752600" y="1905000"/>
            <a:ext cx="7696200" cy="5755422"/>
          </a:xfrm>
          <a:prstGeom prst="rect">
            <a:avLst/>
          </a:prstGeom>
        </p:spPr>
        <p:txBody>
          <a:bodyPr wrap="square">
            <a:spAutoFit/>
          </a:bodyPr>
          <a:lstStyle/>
          <a:p>
            <a:r>
              <a:rPr lang="en-US" sz="2800" dirty="0"/>
              <a:t>Addiction is being addicted to a particular substance, thing, or activity.</a:t>
            </a:r>
          </a:p>
          <a:p>
            <a:endParaRPr lang="en-US" sz="2800" dirty="0"/>
          </a:p>
          <a:p>
            <a:r>
              <a:rPr lang="en-US" sz="2800" dirty="0"/>
              <a:t>Addictions that are dangerous include but not limited to alcohol, drugs (OTC, prescription, legal, or illegal), or even food. </a:t>
            </a:r>
          </a:p>
          <a:p>
            <a:endParaRPr lang="en-US" sz="2800" dirty="0"/>
          </a:p>
          <a:p>
            <a:r>
              <a:rPr lang="en-US" sz="2800" dirty="0"/>
              <a:t>If you feel that you are addicted and need help, feel free to reach out to a trusted adult, chaplain, minister, safety officer, leader, teacher, or there are hotlines and websites that can help you.</a:t>
            </a:r>
          </a:p>
          <a:p>
            <a:r>
              <a:rPr lang="en-US" sz="3200" dirty="0">
                <a:solidFill>
                  <a:srgbClr val="0070C0"/>
                </a:solidFill>
              </a:rPr>
              <a:t>1-800-662-4357 SAMHSA’s National helpline</a:t>
            </a:r>
          </a:p>
          <a:p>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72200" y="2667000"/>
            <a:ext cx="3276600" cy="1843088"/>
          </a:xfrm>
          <a:prstGeom prst="rect">
            <a:avLst/>
          </a:prstGeom>
        </p:spPr>
      </p:pic>
      <p:pic>
        <p:nvPicPr>
          <p:cNvPr id="9" name="Picture 1" descr="C:\Users\Johns\Downloads\swr_patch_512x515_transparent.png">
            <a:extLst>
              <a:ext uri="{FF2B5EF4-FFF2-40B4-BE49-F238E27FC236}">
                <a16:creationId xmlns:a16="http://schemas.microsoft.com/office/drawing/2014/main" id="{E3D2B09E-6489-4D29-A654-6EFF087E591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58200" y="15240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97F34E22-32AC-43BD-855D-DFDC67C0DE15}"/>
              </a:ext>
            </a:extLst>
          </p:cNvPr>
          <p:cNvSpPr txBox="1"/>
          <p:nvPr/>
        </p:nvSpPr>
        <p:spPr>
          <a:xfrm>
            <a:off x="264886" y="1010584"/>
            <a:ext cx="7924800" cy="6063198"/>
          </a:xfrm>
          <a:prstGeom prst="rect">
            <a:avLst/>
          </a:prstGeom>
          <a:noFill/>
        </p:spPr>
        <p:txBody>
          <a:bodyPr wrap="square" rtlCol="0">
            <a:spAutoFit/>
          </a:bodyPr>
          <a:lstStyle/>
          <a:p>
            <a:r>
              <a:rPr lang="en-US" dirty="0"/>
              <a:t>-</a:t>
            </a:r>
          </a:p>
          <a:p>
            <a:br>
              <a:rPr lang="en-US" b="1" dirty="0"/>
            </a:br>
            <a:r>
              <a:rPr lang="en-US" b="1" dirty="0"/>
              <a:t> </a:t>
            </a:r>
            <a:r>
              <a:rPr lang="en-US" sz="3200" b="1" dirty="0"/>
              <a:t>Always use prescription AND over-the-counter medications as directed</a:t>
            </a:r>
          </a:p>
          <a:p>
            <a:endParaRPr lang="en-US" sz="3200" b="1" dirty="0"/>
          </a:p>
          <a:p>
            <a:r>
              <a:rPr lang="en-US" sz="3200" b="1" dirty="0"/>
              <a:t>Be aware of any abnormal behaviors or symptoms of overdose.</a:t>
            </a:r>
          </a:p>
          <a:p>
            <a:endParaRPr lang="en-US" sz="3200" b="1" dirty="0"/>
          </a:p>
          <a:p>
            <a:r>
              <a:rPr lang="en-US" sz="3200" b="1" dirty="0"/>
              <a:t>Never be afraid to call 911 or the Poison Control hotline for help</a:t>
            </a:r>
          </a:p>
          <a:p>
            <a:endParaRPr lang="en-US" sz="3200" b="1" dirty="0"/>
          </a:p>
          <a:p>
            <a:r>
              <a:rPr lang="en-US" sz="3200" b="1" dirty="0"/>
              <a:t>If you need help with addiction, please ask! Call the help line.</a:t>
            </a:r>
          </a:p>
        </p:txBody>
      </p:sp>
      <p:sp>
        <p:nvSpPr>
          <p:cNvPr id="10" name="TextBox 9">
            <a:extLst>
              <a:ext uri="{FF2B5EF4-FFF2-40B4-BE49-F238E27FC236}">
                <a16:creationId xmlns:a16="http://schemas.microsoft.com/office/drawing/2014/main" id="{4A44E3CD-91E8-4D09-8D1F-95AEE4A3408B}"/>
              </a:ext>
            </a:extLst>
          </p:cNvPr>
          <p:cNvSpPr txBox="1"/>
          <p:nvPr/>
        </p:nvSpPr>
        <p:spPr>
          <a:xfrm>
            <a:off x="2895600" y="595086"/>
            <a:ext cx="5029200" cy="830997"/>
          </a:xfrm>
          <a:prstGeom prst="rect">
            <a:avLst/>
          </a:prstGeom>
          <a:noFill/>
        </p:spPr>
        <p:txBody>
          <a:bodyPr wrap="square" rtlCol="0">
            <a:spAutoFit/>
          </a:bodyPr>
          <a:lstStyle/>
          <a:p>
            <a:r>
              <a:rPr lang="en-US" sz="4800" dirty="0"/>
              <a:t>Summary</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599</TotalTime>
  <Words>600</Words>
  <Application>Microsoft Office PowerPoint</Application>
  <PresentationFormat>Custom</PresentationFormat>
  <Paragraphs>71</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Monotype Sorts</vt:lpstr>
      <vt:lpstr>Office Theme</vt:lpstr>
      <vt:lpstr>OTC and Prescription Safety</vt:lpstr>
      <vt:lpstr>Introduction and Overview</vt:lpstr>
      <vt:lpstr>Over the Counter Medications</vt:lpstr>
      <vt:lpstr>Prescriptions warnings and precautions. </vt:lpstr>
      <vt:lpstr>Signs of Overdose</vt:lpstr>
      <vt:lpstr>What to DO??</vt:lpstr>
      <vt:lpstr>Addiction Assistance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Southwest Region</dc:title>
  <dc:creator>John Kruger</dc:creator>
  <cp:lastModifiedBy>Jackie Harsha</cp:lastModifiedBy>
  <cp:revision>31</cp:revision>
  <dcterms:created xsi:type="dcterms:W3CDTF">2020-03-18T03:19:32Z</dcterms:created>
  <dcterms:modified xsi:type="dcterms:W3CDTF">2020-08-31T01:45:51Z</dcterms:modified>
</cp:coreProperties>
</file>